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rimo Bold" panose="020B0604020202020204" charset="0"/>
      <p:regular r:id="rId10"/>
    </p:embeddedFont>
    <p:embeddedFont>
      <p:font typeface="Calibri" panose="020F0502020204030204" pitchFamily="34" charset="0"/>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26" d="100"/>
          <a:sy n="26" d="100"/>
        </p:scale>
        <p:origin x="1050" y="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7.svg"/><Relationship Id="rId18" Type="http://schemas.openxmlformats.org/officeDocument/2006/relationships/image" Target="../media/image22.png"/><Relationship Id="rId3" Type="http://schemas.openxmlformats.org/officeDocument/2006/relationships/image" Target="../media/image4.svg"/><Relationship Id="rId7" Type="http://schemas.openxmlformats.org/officeDocument/2006/relationships/image" Target="../media/image15.sv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8.svg"/><Relationship Id="rId5" Type="http://schemas.openxmlformats.org/officeDocument/2006/relationships/image" Target="../media/image2.svg"/><Relationship Id="rId15" Type="http://schemas.openxmlformats.org/officeDocument/2006/relationships/image" Target="../media/image19.svg"/><Relationship Id="rId10" Type="http://schemas.openxmlformats.org/officeDocument/2006/relationships/image" Target="../media/image7.png"/><Relationship Id="rId19" Type="http://schemas.openxmlformats.org/officeDocument/2006/relationships/image" Target="../media/image23.sv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5.svg"/><Relationship Id="rId7" Type="http://schemas.openxmlformats.org/officeDocument/2006/relationships/image" Target="../media/image2.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6.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sv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E4D4"/>
        </a:solidFill>
        <a:effectLst/>
      </p:bgPr>
    </p:bg>
    <p:spTree>
      <p:nvGrpSpPr>
        <p:cNvPr id="1" name=""/>
        <p:cNvGrpSpPr/>
        <p:nvPr/>
      </p:nvGrpSpPr>
      <p:grpSpPr>
        <a:xfrm>
          <a:off x="0" y="0"/>
          <a:ext cx="0" cy="0"/>
          <a:chOff x="0" y="0"/>
          <a:chExt cx="0" cy="0"/>
        </a:xfrm>
      </p:grpSpPr>
      <p:sp>
        <p:nvSpPr>
          <p:cNvPr id="2" name="Freeform 2"/>
          <p:cNvSpPr/>
          <p:nvPr/>
        </p:nvSpPr>
        <p:spPr>
          <a:xfrm>
            <a:off x="11086789" y="-1318012"/>
            <a:ext cx="5314122" cy="4114800"/>
          </a:xfrm>
          <a:custGeom>
            <a:avLst/>
            <a:gdLst/>
            <a:ahLst/>
            <a:cxnLst/>
            <a:rect l="l" t="t" r="r" b="b"/>
            <a:pathLst>
              <a:path w="5314122" h="4114800">
                <a:moveTo>
                  <a:pt x="0" y="0"/>
                </a:moveTo>
                <a:lnTo>
                  <a:pt x="5314122" y="0"/>
                </a:lnTo>
                <a:lnTo>
                  <a:pt x="531412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t="-107" b="-107"/>
            </a:stretch>
          </a:blipFill>
        </p:spPr>
      </p:sp>
      <p:sp>
        <p:nvSpPr>
          <p:cNvPr id="3" name="Freeform 3"/>
          <p:cNvSpPr/>
          <p:nvPr/>
        </p:nvSpPr>
        <p:spPr>
          <a:xfrm>
            <a:off x="652224" y="5323992"/>
            <a:ext cx="2688818" cy="2081990"/>
          </a:xfrm>
          <a:custGeom>
            <a:avLst/>
            <a:gdLst/>
            <a:ahLst/>
            <a:cxnLst/>
            <a:rect l="l" t="t" r="r" b="b"/>
            <a:pathLst>
              <a:path w="2688818" h="2081990">
                <a:moveTo>
                  <a:pt x="0" y="0"/>
                </a:moveTo>
                <a:lnTo>
                  <a:pt x="2688818" y="0"/>
                </a:lnTo>
                <a:lnTo>
                  <a:pt x="2688818" y="2081990"/>
                </a:lnTo>
                <a:lnTo>
                  <a:pt x="0" y="2081990"/>
                </a:lnTo>
                <a:lnTo>
                  <a:pt x="0" y="0"/>
                </a:lnTo>
                <a:close/>
              </a:path>
            </a:pathLst>
          </a:custGeom>
          <a:blipFill>
            <a:blip r:embed="rId2">
              <a:extLst>
                <a:ext uri="{96DAC541-7B7A-43D3-8B79-37D633B846F1}">
                  <asvg:svgBlip xmlns:asvg="http://schemas.microsoft.com/office/drawing/2016/SVG/main" r:embed="rId3"/>
                </a:ext>
              </a:extLst>
            </a:blip>
            <a:stretch>
              <a:fillRect l="-29" r="-29"/>
            </a:stretch>
          </a:blipFill>
        </p:spPr>
      </p:sp>
      <p:sp>
        <p:nvSpPr>
          <p:cNvPr id="4" name="Freeform 4"/>
          <p:cNvSpPr/>
          <p:nvPr/>
        </p:nvSpPr>
        <p:spPr>
          <a:xfrm>
            <a:off x="14676490" y="2784213"/>
            <a:ext cx="2906400" cy="2250467"/>
          </a:xfrm>
          <a:custGeom>
            <a:avLst/>
            <a:gdLst/>
            <a:ahLst/>
            <a:cxnLst/>
            <a:rect l="l" t="t" r="r" b="b"/>
            <a:pathLst>
              <a:path w="2906400" h="2250467">
                <a:moveTo>
                  <a:pt x="0" y="0"/>
                </a:moveTo>
                <a:lnTo>
                  <a:pt x="2906400" y="0"/>
                </a:lnTo>
                <a:lnTo>
                  <a:pt x="2906400" y="2250467"/>
                </a:lnTo>
                <a:lnTo>
                  <a:pt x="0" y="2250467"/>
                </a:lnTo>
                <a:lnTo>
                  <a:pt x="0" y="0"/>
                </a:lnTo>
                <a:close/>
              </a:path>
            </a:pathLst>
          </a:custGeom>
          <a:blipFill>
            <a:blip r:embed="rId4">
              <a:extLst>
                <a:ext uri="{96DAC541-7B7A-43D3-8B79-37D633B846F1}">
                  <asvg:svgBlip xmlns:asvg="http://schemas.microsoft.com/office/drawing/2016/SVG/main" r:embed="rId5"/>
                </a:ext>
              </a:extLst>
            </a:blip>
            <a:stretch>
              <a:fillRect t="-12" b="-12"/>
            </a:stretch>
          </a:blipFill>
        </p:spPr>
      </p:sp>
      <p:sp>
        <p:nvSpPr>
          <p:cNvPr id="5" name="Freeform 5"/>
          <p:cNvSpPr/>
          <p:nvPr/>
        </p:nvSpPr>
        <p:spPr>
          <a:xfrm>
            <a:off x="1744995" y="7225490"/>
            <a:ext cx="5250608" cy="4065621"/>
          </a:xfrm>
          <a:custGeom>
            <a:avLst/>
            <a:gdLst/>
            <a:ahLst/>
            <a:cxnLst/>
            <a:rect l="l" t="t" r="r" b="b"/>
            <a:pathLst>
              <a:path w="5250608" h="4065621">
                <a:moveTo>
                  <a:pt x="0" y="0"/>
                </a:moveTo>
                <a:lnTo>
                  <a:pt x="5250608" y="0"/>
                </a:lnTo>
                <a:lnTo>
                  <a:pt x="5250608" y="4065621"/>
                </a:lnTo>
                <a:lnTo>
                  <a:pt x="0" y="4065621"/>
                </a:lnTo>
                <a:lnTo>
                  <a:pt x="0" y="0"/>
                </a:lnTo>
                <a:close/>
              </a:path>
            </a:pathLst>
          </a:custGeom>
          <a:blipFill>
            <a:blip r:embed="rId4">
              <a:extLst>
                <a:ext uri="{96DAC541-7B7A-43D3-8B79-37D633B846F1}">
                  <asvg:svgBlip xmlns:asvg="http://schemas.microsoft.com/office/drawing/2016/SVG/main" r:embed="rId5"/>
                </a:ext>
              </a:extLst>
            </a:blip>
            <a:stretch>
              <a:fillRect l="-49" r="-49"/>
            </a:stretch>
          </a:blipFill>
        </p:spPr>
      </p:sp>
      <p:sp>
        <p:nvSpPr>
          <p:cNvPr id="6" name="Freeform 6"/>
          <p:cNvSpPr/>
          <p:nvPr/>
        </p:nvSpPr>
        <p:spPr>
          <a:xfrm>
            <a:off x="1503980" y="335973"/>
            <a:ext cx="801238" cy="800238"/>
          </a:xfrm>
          <a:custGeom>
            <a:avLst/>
            <a:gdLst/>
            <a:ahLst/>
            <a:cxnLst/>
            <a:rect l="l" t="t" r="r" b="b"/>
            <a:pathLst>
              <a:path w="801238" h="800238">
                <a:moveTo>
                  <a:pt x="0" y="0"/>
                </a:moveTo>
                <a:lnTo>
                  <a:pt x="801238" y="0"/>
                </a:lnTo>
                <a:lnTo>
                  <a:pt x="801238" y="800238"/>
                </a:lnTo>
                <a:lnTo>
                  <a:pt x="0" y="800238"/>
                </a:lnTo>
                <a:lnTo>
                  <a:pt x="0" y="0"/>
                </a:lnTo>
                <a:close/>
              </a:path>
            </a:pathLst>
          </a:custGeom>
          <a:blipFill>
            <a:blip r:embed="rId6">
              <a:extLst>
                <a:ext uri="{96DAC541-7B7A-43D3-8B79-37D633B846F1}">
                  <asvg:svgBlip xmlns:asvg="http://schemas.microsoft.com/office/drawing/2016/SVG/main" r:embed="rId7"/>
                </a:ext>
              </a:extLst>
            </a:blip>
            <a:stretch>
              <a:fillRect t="-62" b="-62"/>
            </a:stretch>
          </a:blipFill>
        </p:spPr>
      </p:sp>
      <p:sp>
        <p:nvSpPr>
          <p:cNvPr id="7" name="Freeform 7"/>
          <p:cNvSpPr/>
          <p:nvPr/>
        </p:nvSpPr>
        <p:spPr>
          <a:xfrm>
            <a:off x="14262100" y="6352853"/>
            <a:ext cx="2218068" cy="2215299"/>
          </a:xfrm>
          <a:custGeom>
            <a:avLst/>
            <a:gdLst/>
            <a:ahLst/>
            <a:cxnLst/>
            <a:rect l="l" t="t" r="r" b="b"/>
            <a:pathLst>
              <a:path w="2218068" h="2215299">
                <a:moveTo>
                  <a:pt x="0" y="0"/>
                </a:moveTo>
                <a:lnTo>
                  <a:pt x="2218068" y="0"/>
                </a:lnTo>
                <a:lnTo>
                  <a:pt x="2218068" y="2215299"/>
                </a:lnTo>
                <a:lnTo>
                  <a:pt x="0" y="2215299"/>
                </a:lnTo>
                <a:lnTo>
                  <a:pt x="0" y="0"/>
                </a:lnTo>
                <a:close/>
              </a:path>
            </a:pathLst>
          </a:custGeom>
          <a:blipFill>
            <a:blip r:embed="rId6">
              <a:extLst>
                <a:ext uri="{96DAC541-7B7A-43D3-8B79-37D633B846F1}">
                  <asvg:svgBlip xmlns:asvg="http://schemas.microsoft.com/office/drawing/2016/SVG/main" r:embed="rId7"/>
                </a:ext>
              </a:extLst>
            </a:blip>
            <a:stretch>
              <a:fillRect t="-62" b="-62"/>
            </a:stretch>
          </a:blipFill>
        </p:spPr>
      </p:sp>
      <p:sp>
        <p:nvSpPr>
          <p:cNvPr id="8" name="Freeform 8"/>
          <p:cNvSpPr/>
          <p:nvPr/>
        </p:nvSpPr>
        <p:spPr>
          <a:xfrm>
            <a:off x="16875043" y="9330606"/>
            <a:ext cx="768513" cy="767554"/>
          </a:xfrm>
          <a:custGeom>
            <a:avLst/>
            <a:gdLst/>
            <a:ahLst/>
            <a:cxnLst/>
            <a:rect l="l" t="t" r="r" b="b"/>
            <a:pathLst>
              <a:path w="768513" h="767554">
                <a:moveTo>
                  <a:pt x="0" y="0"/>
                </a:moveTo>
                <a:lnTo>
                  <a:pt x="768513" y="0"/>
                </a:lnTo>
                <a:lnTo>
                  <a:pt x="768513" y="767554"/>
                </a:lnTo>
                <a:lnTo>
                  <a:pt x="0" y="767554"/>
                </a:lnTo>
                <a:lnTo>
                  <a:pt x="0" y="0"/>
                </a:lnTo>
                <a:close/>
              </a:path>
            </a:pathLst>
          </a:custGeom>
          <a:blipFill>
            <a:blip r:embed="rId8">
              <a:extLst>
                <a:ext uri="{96DAC541-7B7A-43D3-8B79-37D633B846F1}">
                  <asvg:svgBlip xmlns:asvg="http://schemas.microsoft.com/office/drawing/2016/SVG/main" r:embed="rId9"/>
                </a:ext>
              </a:extLst>
            </a:blip>
            <a:stretch>
              <a:fillRect t="-62" b="-62"/>
            </a:stretch>
          </a:blipFill>
        </p:spPr>
      </p:sp>
      <p:sp>
        <p:nvSpPr>
          <p:cNvPr id="9" name="Freeform 9"/>
          <p:cNvSpPr/>
          <p:nvPr/>
        </p:nvSpPr>
        <p:spPr>
          <a:xfrm>
            <a:off x="2495561" y="1857980"/>
            <a:ext cx="2054031" cy="2051467"/>
          </a:xfrm>
          <a:custGeom>
            <a:avLst/>
            <a:gdLst/>
            <a:ahLst/>
            <a:cxnLst/>
            <a:rect l="l" t="t" r="r" b="b"/>
            <a:pathLst>
              <a:path w="2054031" h="2051467">
                <a:moveTo>
                  <a:pt x="0" y="0"/>
                </a:moveTo>
                <a:lnTo>
                  <a:pt x="2054031" y="0"/>
                </a:lnTo>
                <a:lnTo>
                  <a:pt x="2054031" y="2051467"/>
                </a:lnTo>
                <a:lnTo>
                  <a:pt x="0" y="2051467"/>
                </a:lnTo>
                <a:lnTo>
                  <a:pt x="0" y="0"/>
                </a:lnTo>
                <a:close/>
              </a:path>
            </a:pathLst>
          </a:custGeom>
          <a:blipFill>
            <a:blip r:embed="rId8">
              <a:extLst>
                <a:ext uri="{96DAC541-7B7A-43D3-8B79-37D633B846F1}">
                  <asvg:svgBlip xmlns:asvg="http://schemas.microsoft.com/office/drawing/2016/SVG/main" r:embed="rId9"/>
                </a:ext>
              </a:extLst>
            </a:blip>
            <a:stretch>
              <a:fillRect t="-62" b="-62"/>
            </a:stretch>
          </a:blipFill>
        </p:spPr>
      </p:sp>
      <p:sp>
        <p:nvSpPr>
          <p:cNvPr id="10" name="TextBox 10"/>
          <p:cNvSpPr txBox="1"/>
          <p:nvPr/>
        </p:nvSpPr>
        <p:spPr>
          <a:xfrm>
            <a:off x="4260889" y="4392782"/>
            <a:ext cx="9766221" cy="1960071"/>
          </a:xfrm>
          <a:prstGeom prst="rect">
            <a:avLst/>
          </a:prstGeom>
        </p:spPr>
        <p:txBody>
          <a:bodyPr lIns="0" tIns="0" rIns="0" bIns="0" rtlCol="0" anchor="t">
            <a:spAutoFit/>
          </a:bodyPr>
          <a:lstStyle/>
          <a:p>
            <a:pPr algn="ctr">
              <a:lnSpc>
                <a:spcPts val="8543"/>
              </a:lnSpc>
            </a:pPr>
            <a:r>
              <a:rPr lang="en-US" sz="10293" b="1">
                <a:solidFill>
                  <a:srgbClr val="642636"/>
                </a:solidFill>
                <a:latin typeface="Arimo Bold"/>
                <a:ea typeface="Arimo Bold"/>
                <a:cs typeface="Arimo Bold"/>
                <a:sym typeface="Arimo Bold"/>
              </a:rPr>
              <a:t>PEN</a:t>
            </a:r>
          </a:p>
          <a:p>
            <a:pPr algn="ctr">
              <a:lnSpc>
                <a:spcPts val="8543"/>
              </a:lnSpc>
            </a:pPr>
            <a:r>
              <a:rPr lang="en-US" sz="10293" b="1">
                <a:solidFill>
                  <a:srgbClr val="642636"/>
                </a:solidFill>
                <a:latin typeface="Arimo Bold"/>
                <a:ea typeface="Arimo Bold"/>
                <a:cs typeface="Arimo Bold"/>
                <a:sym typeface="Arimo Bold"/>
              </a:rPr>
              <a:t>JOYLIBLE</a:t>
            </a:r>
          </a:p>
        </p:txBody>
      </p:sp>
      <p:sp>
        <p:nvSpPr>
          <p:cNvPr id="11" name="TextBox 11"/>
          <p:cNvSpPr txBox="1"/>
          <p:nvPr/>
        </p:nvSpPr>
        <p:spPr>
          <a:xfrm>
            <a:off x="4549592" y="2086580"/>
            <a:ext cx="2804666" cy="293049"/>
          </a:xfrm>
          <a:prstGeom prst="rect">
            <a:avLst/>
          </a:prstGeom>
        </p:spPr>
        <p:txBody>
          <a:bodyPr lIns="0" tIns="0" rIns="0" bIns="0" rtlCol="0" anchor="t">
            <a:spAutoFit/>
          </a:bodyPr>
          <a:lstStyle/>
          <a:p>
            <a:pPr algn="ctr">
              <a:lnSpc>
                <a:spcPts val="2854"/>
              </a:lnSpc>
            </a:pPr>
            <a:r>
              <a:rPr lang="en-US" sz="3439" b="1">
                <a:solidFill>
                  <a:srgbClr val="584B41"/>
                </a:solidFill>
                <a:latin typeface="Arimo Bold"/>
                <a:ea typeface="Arimo Bold"/>
                <a:cs typeface="Arimo Bold"/>
                <a:sym typeface="Arimo Bold"/>
              </a:rPr>
              <a:t>Luxora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E4D4"/>
        </a:solidFill>
        <a:effectLst/>
      </p:bgPr>
    </p:bg>
    <p:spTree>
      <p:nvGrpSpPr>
        <p:cNvPr id="1" name=""/>
        <p:cNvGrpSpPr/>
        <p:nvPr/>
      </p:nvGrpSpPr>
      <p:grpSpPr>
        <a:xfrm>
          <a:off x="0" y="0"/>
          <a:ext cx="0" cy="0"/>
          <a:chOff x="0" y="0"/>
          <a:chExt cx="0" cy="0"/>
        </a:xfrm>
      </p:grpSpPr>
      <p:grpSp>
        <p:nvGrpSpPr>
          <p:cNvPr id="2" name="Group 2"/>
          <p:cNvGrpSpPr/>
          <p:nvPr/>
        </p:nvGrpSpPr>
        <p:grpSpPr>
          <a:xfrm>
            <a:off x="768630" y="2731805"/>
            <a:ext cx="6970889" cy="6526495"/>
            <a:chOff x="0" y="0"/>
            <a:chExt cx="9294519" cy="8701993"/>
          </a:xfrm>
        </p:grpSpPr>
        <p:sp>
          <p:nvSpPr>
            <p:cNvPr id="3" name="Freeform 3"/>
            <p:cNvSpPr/>
            <p:nvPr/>
          </p:nvSpPr>
          <p:spPr>
            <a:xfrm>
              <a:off x="0" y="0"/>
              <a:ext cx="9294495" cy="8702040"/>
            </a:xfrm>
            <a:custGeom>
              <a:avLst/>
              <a:gdLst/>
              <a:ahLst/>
              <a:cxnLst/>
              <a:rect l="l" t="t" r="r" b="b"/>
              <a:pathLst>
                <a:path w="9294495" h="8702040">
                  <a:moveTo>
                    <a:pt x="0" y="0"/>
                  </a:moveTo>
                  <a:lnTo>
                    <a:pt x="9294495" y="0"/>
                  </a:lnTo>
                  <a:lnTo>
                    <a:pt x="9294495" y="8702040"/>
                  </a:lnTo>
                  <a:lnTo>
                    <a:pt x="0" y="8702040"/>
                  </a:lnTo>
                  <a:lnTo>
                    <a:pt x="0" y="0"/>
                  </a:lnTo>
                  <a:close/>
                </a:path>
              </a:pathLst>
            </a:custGeom>
            <a:blipFill>
              <a:blip r:embed="rId2"/>
              <a:stretch>
                <a:fillRect t="-1"/>
              </a:stretch>
            </a:blipFill>
          </p:spPr>
        </p:sp>
      </p:grpSp>
      <p:sp>
        <p:nvSpPr>
          <p:cNvPr id="4" name="TextBox 4"/>
          <p:cNvSpPr txBox="1"/>
          <p:nvPr/>
        </p:nvSpPr>
        <p:spPr>
          <a:xfrm>
            <a:off x="4955135" y="1812859"/>
            <a:ext cx="8836421" cy="547127"/>
          </a:xfrm>
          <a:prstGeom prst="rect">
            <a:avLst/>
          </a:prstGeom>
        </p:spPr>
        <p:txBody>
          <a:bodyPr lIns="0" tIns="0" rIns="0" bIns="0" rtlCol="0" anchor="t">
            <a:spAutoFit/>
          </a:bodyPr>
          <a:lstStyle/>
          <a:p>
            <a:pPr algn="ctr">
              <a:lnSpc>
                <a:spcPts val="5110"/>
              </a:lnSpc>
            </a:pPr>
            <a:r>
              <a:rPr lang="en-US" sz="6157" b="1">
                <a:solidFill>
                  <a:srgbClr val="642636"/>
                </a:solidFill>
                <a:latin typeface="Arimo Bold"/>
                <a:ea typeface="Arimo Bold"/>
                <a:cs typeface="Arimo Bold"/>
                <a:sym typeface="Arimo Bold"/>
              </a:rPr>
              <a:t>OUR TEAM</a:t>
            </a:r>
          </a:p>
        </p:txBody>
      </p:sp>
      <p:sp>
        <p:nvSpPr>
          <p:cNvPr id="5" name="TextBox 5"/>
          <p:cNvSpPr txBox="1"/>
          <p:nvPr/>
        </p:nvSpPr>
        <p:spPr>
          <a:xfrm>
            <a:off x="8186271" y="3740050"/>
            <a:ext cx="9733322" cy="686271"/>
          </a:xfrm>
          <a:prstGeom prst="rect">
            <a:avLst/>
          </a:prstGeom>
        </p:spPr>
        <p:txBody>
          <a:bodyPr lIns="0" tIns="0" rIns="0" bIns="0" rtlCol="0" anchor="t">
            <a:spAutoFit/>
          </a:bodyPr>
          <a:lstStyle/>
          <a:p>
            <a:pPr algn="ctr">
              <a:lnSpc>
                <a:spcPts val="5527"/>
              </a:lnSpc>
            </a:pPr>
            <a:r>
              <a:rPr lang="en-US" sz="4978" b="1">
                <a:solidFill>
                  <a:srgbClr val="642636"/>
                </a:solidFill>
                <a:latin typeface="Arimo Bold"/>
                <a:ea typeface="Arimo Bold"/>
                <a:cs typeface="Arimo Bold"/>
                <a:sym typeface="Arimo Bold"/>
              </a:rPr>
              <a:t>3% human resources</a:t>
            </a:r>
          </a:p>
        </p:txBody>
      </p:sp>
      <p:sp>
        <p:nvSpPr>
          <p:cNvPr id="6" name="TextBox 6"/>
          <p:cNvSpPr txBox="1"/>
          <p:nvPr/>
        </p:nvSpPr>
        <p:spPr>
          <a:xfrm>
            <a:off x="9601200" y="4695825"/>
            <a:ext cx="7359174" cy="3177008"/>
          </a:xfrm>
          <a:prstGeom prst="rect">
            <a:avLst/>
          </a:prstGeom>
        </p:spPr>
        <p:txBody>
          <a:bodyPr lIns="0" tIns="0" rIns="0" bIns="0" rtlCol="0" anchor="t">
            <a:spAutoFit/>
          </a:bodyPr>
          <a:lstStyle/>
          <a:p>
            <a:pPr marL="860679" lvl="2" indent="-286893" algn="ctr">
              <a:lnSpc>
                <a:spcPts val="4175"/>
              </a:lnSpc>
              <a:buFont typeface="Arial"/>
              <a:buChar char="⚬"/>
            </a:pPr>
            <a:r>
              <a:rPr lang="en-US" sz="3765" b="1">
                <a:solidFill>
                  <a:srgbClr val="642636"/>
                </a:solidFill>
                <a:latin typeface="Arimo Bold"/>
                <a:ea typeface="Arimo Bold"/>
                <a:cs typeface="Arimo Bold"/>
                <a:sym typeface="Arimo Bold"/>
              </a:rPr>
              <a:t>2 ahli kimia:</a:t>
            </a:r>
          </a:p>
          <a:p>
            <a:pPr algn="ctr">
              <a:lnSpc>
                <a:spcPts val="4175"/>
              </a:lnSpc>
            </a:pPr>
            <a:r>
              <a:rPr lang="en-US" sz="3765" b="1">
                <a:solidFill>
                  <a:srgbClr val="642636"/>
                </a:solidFill>
                <a:latin typeface="Arimo Bold"/>
                <a:ea typeface="Arimo Bold"/>
                <a:cs typeface="Arimo Bold"/>
                <a:sym typeface="Arimo Bold"/>
              </a:rPr>
              <a:t>- kimiawi tinta</a:t>
            </a:r>
          </a:p>
          <a:p>
            <a:pPr algn="ctr">
              <a:lnSpc>
                <a:spcPts val="4175"/>
              </a:lnSpc>
            </a:pPr>
            <a:r>
              <a:rPr lang="en-US" sz="3765" b="1">
                <a:solidFill>
                  <a:srgbClr val="642636"/>
                </a:solidFill>
                <a:latin typeface="Arimo Bold"/>
                <a:ea typeface="Arimo Bold"/>
                <a:cs typeface="Arimo Bold"/>
                <a:sym typeface="Arimo Bold"/>
              </a:rPr>
              <a:t>- stabilitas dan keamanan</a:t>
            </a:r>
          </a:p>
          <a:p>
            <a:pPr algn="ctr">
              <a:lnSpc>
                <a:spcPts val="4179"/>
              </a:lnSpc>
            </a:pPr>
            <a:endParaRPr lang="en-US" sz="3765" b="1">
              <a:solidFill>
                <a:srgbClr val="642636"/>
              </a:solidFill>
              <a:latin typeface="Arimo Bold"/>
              <a:ea typeface="Arimo Bold"/>
              <a:cs typeface="Arimo Bold"/>
              <a:sym typeface="Arimo Bold"/>
            </a:endParaRPr>
          </a:p>
          <a:p>
            <a:pPr marL="860679" lvl="2" indent="-286893" algn="ctr">
              <a:lnSpc>
                <a:spcPts val="4175"/>
              </a:lnSpc>
              <a:buFont typeface="Arial"/>
              <a:buChar char="⚬"/>
            </a:pPr>
            <a:r>
              <a:rPr lang="en-US" sz="3765" b="1">
                <a:solidFill>
                  <a:srgbClr val="642636"/>
                </a:solidFill>
                <a:latin typeface="Arimo Bold"/>
                <a:ea typeface="Arimo Bold"/>
                <a:cs typeface="Arimo Bold"/>
                <a:sym typeface="Arimo Bold"/>
              </a:rPr>
              <a:t>1 ahli teknologi:</a:t>
            </a:r>
          </a:p>
          <a:p>
            <a:pPr algn="ctr">
              <a:lnSpc>
                <a:spcPts val="4179"/>
              </a:lnSpc>
            </a:pPr>
            <a:r>
              <a:rPr lang="en-US" sz="3765" b="1">
                <a:solidFill>
                  <a:srgbClr val="642636"/>
                </a:solidFill>
                <a:latin typeface="Arimo Bold"/>
                <a:ea typeface="Arimo Bold"/>
                <a:cs typeface="Arimo Bold"/>
                <a:sym typeface="Arimo Bold"/>
              </a:rPr>
              <a:t>- implementasi pada pulpen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E4D4"/>
        </a:solidFill>
        <a:effectLst/>
      </p:bgPr>
    </p:bg>
    <p:spTree>
      <p:nvGrpSpPr>
        <p:cNvPr id="1" name=""/>
        <p:cNvGrpSpPr/>
        <p:nvPr/>
      </p:nvGrpSpPr>
      <p:grpSpPr>
        <a:xfrm>
          <a:off x="0" y="0"/>
          <a:ext cx="0" cy="0"/>
          <a:chOff x="0" y="0"/>
          <a:chExt cx="0" cy="0"/>
        </a:xfrm>
      </p:grpSpPr>
      <p:sp>
        <p:nvSpPr>
          <p:cNvPr id="2" name="Freeform 2"/>
          <p:cNvSpPr/>
          <p:nvPr/>
        </p:nvSpPr>
        <p:spPr>
          <a:xfrm rot="-3986053">
            <a:off x="13121984" y="6430841"/>
            <a:ext cx="7026926" cy="5441048"/>
          </a:xfrm>
          <a:custGeom>
            <a:avLst/>
            <a:gdLst/>
            <a:ahLst/>
            <a:cxnLst/>
            <a:rect l="l" t="t" r="r" b="b"/>
            <a:pathLst>
              <a:path w="7026926" h="5441048">
                <a:moveTo>
                  <a:pt x="0" y="0"/>
                </a:moveTo>
                <a:lnTo>
                  <a:pt x="7026926" y="0"/>
                </a:lnTo>
                <a:lnTo>
                  <a:pt x="7026926" y="5441048"/>
                </a:lnTo>
                <a:lnTo>
                  <a:pt x="0" y="5441048"/>
                </a:lnTo>
                <a:lnTo>
                  <a:pt x="0" y="0"/>
                </a:lnTo>
                <a:close/>
              </a:path>
            </a:pathLst>
          </a:custGeom>
          <a:blipFill>
            <a:blip r:embed="rId2">
              <a:extLst>
                <a:ext uri="{96DAC541-7B7A-43D3-8B79-37D633B846F1}">
                  <asvg:svgBlip xmlns:asvg="http://schemas.microsoft.com/office/drawing/2016/SVG/main" r:embed="rId3"/>
                </a:ext>
              </a:extLst>
            </a:blip>
            <a:stretch>
              <a:fillRect t="-48" b="-48"/>
            </a:stretch>
          </a:blipFill>
        </p:spPr>
      </p:sp>
      <p:sp>
        <p:nvSpPr>
          <p:cNvPr id="3" name="Freeform 3"/>
          <p:cNvSpPr/>
          <p:nvPr/>
        </p:nvSpPr>
        <p:spPr>
          <a:xfrm>
            <a:off x="-3564098" y="4940770"/>
            <a:ext cx="8423729" cy="6522613"/>
          </a:xfrm>
          <a:custGeom>
            <a:avLst/>
            <a:gdLst/>
            <a:ahLst/>
            <a:cxnLst/>
            <a:rect l="l" t="t" r="r" b="b"/>
            <a:pathLst>
              <a:path w="8423729" h="6522613">
                <a:moveTo>
                  <a:pt x="0" y="0"/>
                </a:moveTo>
                <a:lnTo>
                  <a:pt x="8423729" y="0"/>
                </a:lnTo>
                <a:lnTo>
                  <a:pt x="8423729" y="6522613"/>
                </a:lnTo>
                <a:lnTo>
                  <a:pt x="0" y="6522613"/>
                </a:lnTo>
                <a:lnTo>
                  <a:pt x="0" y="0"/>
                </a:lnTo>
                <a:close/>
              </a:path>
            </a:pathLst>
          </a:custGeom>
          <a:blipFill>
            <a:blip r:embed="rId4">
              <a:extLst>
                <a:ext uri="{96DAC541-7B7A-43D3-8B79-37D633B846F1}">
                  <asvg:svgBlip xmlns:asvg="http://schemas.microsoft.com/office/drawing/2016/SVG/main" r:embed="rId5"/>
                </a:ext>
              </a:extLst>
            </a:blip>
            <a:stretch>
              <a:fillRect l="-19" r="-19"/>
            </a:stretch>
          </a:blipFill>
        </p:spPr>
      </p:sp>
      <p:sp>
        <p:nvSpPr>
          <p:cNvPr id="4" name="Freeform 4"/>
          <p:cNvSpPr/>
          <p:nvPr/>
        </p:nvSpPr>
        <p:spPr>
          <a:xfrm>
            <a:off x="5550880" y="2705101"/>
            <a:ext cx="6717320" cy="7012034"/>
          </a:xfrm>
          <a:custGeom>
            <a:avLst/>
            <a:gdLst/>
            <a:ahLst/>
            <a:cxnLst/>
            <a:rect l="l" t="t" r="r" b="b"/>
            <a:pathLst>
              <a:path w="5524204" h="6781947">
                <a:moveTo>
                  <a:pt x="0" y="0"/>
                </a:moveTo>
                <a:lnTo>
                  <a:pt x="5524204" y="0"/>
                </a:lnTo>
                <a:lnTo>
                  <a:pt x="5524204" y="6781947"/>
                </a:lnTo>
                <a:lnTo>
                  <a:pt x="0" y="67819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4849925" y="1190625"/>
            <a:ext cx="8836421" cy="488917"/>
          </a:xfrm>
          <a:prstGeom prst="rect">
            <a:avLst/>
          </a:prstGeom>
        </p:spPr>
        <p:txBody>
          <a:bodyPr lIns="0" tIns="0" rIns="0" bIns="0" rtlCol="0" anchor="t">
            <a:spAutoFit/>
          </a:bodyPr>
          <a:lstStyle/>
          <a:p>
            <a:pPr algn="ctr">
              <a:lnSpc>
                <a:spcPts val="5110"/>
              </a:lnSpc>
            </a:pPr>
            <a:r>
              <a:rPr lang="en-US" sz="6157" b="1">
                <a:solidFill>
                  <a:srgbClr val="642636"/>
                </a:solidFill>
                <a:latin typeface="Arimo Bold"/>
                <a:ea typeface="Arimo Bold"/>
                <a:cs typeface="Arimo Bold"/>
                <a:sym typeface="Arimo Bold"/>
              </a:rPr>
              <a:t>LATAR BELAKANG: CSR</a:t>
            </a:r>
          </a:p>
        </p:txBody>
      </p:sp>
      <p:sp>
        <p:nvSpPr>
          <p:cNvPr id="6" name="TextBox 6"/>
          <p:cNvSpPr txBox="1"/>
          <p:nvPr/>
        </p:nvSpPr>
        <p:spPr>
          <a:xfrm>
            <a:off x="5972963" y="3597471"/>
            <a:ext cx="2409037" cy="2231829"/>
          </a:xfrm>
          <a:prstGeom prst="rect">
            <a:avLst/>
          </a:prstGeom>
        </p:spPr>
        <p:txBody>
          <a:bodyPr wrap="square" lIns="0" tIns="0" rIns="0" bIns="0" rtlCol="0" anchor="t">
            <a:spAutoFit/>
          </a:bodyPr>
          <a:lstStyle/>
          <a:p>
            <a:pPr algn="ctr">
              <a:lnSpc>
                <a:spcPts val="2916"/>
              </a:lnSpc>
            </a:pPr>
            <a:r>
              <a:rPr lang="en-US" sz="3200" b="1" dirty="0" err="1">
                <a:solidFill>
                  <a:srgbClr val="000000"/>
                </a:solidFill>
                <a:latin typeface="Arimo Bold"/>
                <a:ea typeface="Arimo Bold"/>
                <a:cs typeface="Arimo Bold"/>
                <a:sym typeface="Arimo Bold"/>
              </a:rPr>
              <a:t>Berfokus</a:t>
            </a:r>
            <a:r>
              <a:rPr lang="en-US" sz="3200" b="1" dirty="0">
                <a:solidFill>
                  <a:srgbClr val="000000"/>
                </a:solidFill>
                <a:latin typeface="Arimo Bold"/>
                <a:ea typeface="Arimo Bold"/>
                <a:cs typeface="Arimo Bold"/>
                <a:sym typeface="Arimo Bold"/>
              </a:rPr>
              <a:t> pada </a:t>
            </a:r>
            <a:r>
              <a:rPr lang="en-US" sz="3200" dirty="0" err="1">
                <a:solidFill>
                  <a:srgbClr val="000000"/>
                </a:solidFill>
                <a:latin typeface="Arimo Bold"/>
                <a:ea typeface="Arimo Bold"/>
                <a:cs typeface="Arimo Bold"/>
                <a:sym typeface="Arimo Bold"/>
              </a:rPr>
              <a:t>inovasi</a:t>
            </a:r>
            <a:r>
              <a:rPr lang="en-US" sz="3200" b="1" dirty="0">
                <a:solidFill>
                  <a:srgbClr val="000000"/>
                </a:solidFill>
                <a:latin typeface="Arimo Bold"/>
                <a:ea typeface="Arimo Bold"/>
                <a:cs typeface="Arimo Bold"/>
                <a:sym typeface="Arimo Bold"/>
              </a:rPr>
              <a:t> </a:t>
            </a:r>
            <a:r>
              <a:rPr lang="en-US" sz="3200" b="1" dirty="0" err="1">
                <a:solidFill>
                  <a:srgbClr val="000000"/>
                </a:solidFill>
                <a:latin typeface="Arimo Bold"/>
                <a:ea typeface="Arimo Bold"/>
                <a:cs typeface="Arimo Bold"/>
                <a:sym typeface="Arimo Bold"/>
              </a:rPr>
              <a:t>produk</a:t>
            </a:r>
            <a:r>
              <a:rPr lang="en-US" sz="3200" b="1" dirty="0">
                <a:solidFill>
                  <a:srgbClr val="000000"/>
                </a:solidFill>
                <a:latin typeface="Arimo Bold"/>
                <a:ea typeface="Arimo Bold"/>
                <a:cs typeface="Arimo Bold"/>
                <a:sym typeface="Arimo Bold"/>
              </a:rPr>
              <a:t> yang </a:t>
            </a:r>
            <a:r>
              <a:rPr lang="en-US" sz="3200" b="1" dirty="0" err="1">
                <a:solidFill>
                  <a:srgbClr val="000000"/>
                </a:solidFill>
                <a:latin typeface="Arimo Bold"/>
                <a:ea typeface="Arimo Bold"/>
                <a:cs typeface="Arimo Bold"/>
                <a:sym typeface="Arimo Bold"/>
              </a:rPr>
              <a:t>ramah</a:t>
            </a:r>
            <a:r>
              <a:rPr lang="en-US" sz="3200" b="1" dirty="0">
                <a:solidFill>
                  <a:srgbClr val="000000"/>
                </a:solidFill>
                <a:latin typeface="Arimo Bold"/>
                <a:ea typeface="Arimo Bold"/>
                <a:cs typeface="Arimo Bold"/>
                <a:sym typeface="Arimo Bold"/>
              </a:rPr>
              <a:t> </a:t>
            </a:r>
            <a:r>
              <a:rPr lang="en-US" sz="3200" b="1" dirty="0" err="1">
                <a:solidFill>
                  <a:srgbClr val="000000"/>
                </a:solidFill>
                <a:latin typeface="Arimo Bold"/>
                <a:ea typeface="Arimo Bold"/>
                <a:cs typeface="Arimo Bold"/>
                <a:sym typeface="Arimo Bold"/>
              </a:rPr>
              <a:t>lingkungan</a:t>
            </a:r>
            <a:endParaRPr lang="en-US" sz="3200" b="1" dirty="0">
              <a:solidFill>
                <a:srgbClr val="000000"/>
              </a:solidFill>
              <a:latin typeface="Arimo Bold"/>
              <a:ea typeface="Arimo Bold"/>
              <a:cs typeface="Arimo Bold"/>
              <a:sym typeface="Arimo Bold"/>
            </a:endParaRPr>
          </a:p>
        </p:txBody>
      </p:sp>
      <p:sp>
        <p:nvSpPr>
          <p:cNvPr id="7" name="TextBox 7"/>
          <p:cNvSpPr txBox="1"/>
          <p:nvPr/>
        </p:nvSpPr>
        <p:spPr>
          <a:xfrm>
            <a:off x="9144000" y="3854424"/>
            <a:ext cx="2893527" cy="2308324"/>
          </a:xfrm>
          <a:prstGeom prst="rect">
            <a:avLst/>
          </a:prstGeom>
        </p:spPr>
        <p:txBody>
          <a:bodyPr wrap="square" lIns="0" tIns="0" rIns="0" bIns="0" rtlCol="0" anchor="t">
            <a:spAutoFit/>
          </a:bodyPr>
          <a:lstStyle/>
          <a:p>
            <a:pPr algn="ctr">
              <a:lnSpc>
                <a:spcPts val="2967"/>
              </a:lnSpc>
            </a:pPr>
            <a:r>
              <a:rPr lang="en-US" sz="2800" dirty="0" err="1">
                <a:solidFill>
                  <a:srgbClr val="000000"/>
                </a:solidFill>
                <a:latin typeface="Arimo Bold"/>
                <a:ea typeface="Arimo Bold"/>
                <a:cs typeface="Arimo Bold"/>
                <a:sym typeface="Arimo Bold"/>
              </a:rPr>
              <a:t>Mengurangi</a:t>
            </a:r>
            <a:r>
              <a:rPr lang="en-US" sz="2800" dirty="0">
                <a:solidFill>
                  <a:srgbClr val="000000"/>
                </a:solidFill>
                <a:latin typeface="Arimo Bold"/>
                <a:ea typeface="Arimo Bold"/>
                <a:cs typeface="Arimo Bold"/>
                <a:sym typeface="Arimo Bold"/>
              </a:rPr>
              <a:t> </a:t>
            </a:r>
            <a:r>
              <a:rPr lang="en-US" sz="2800" dirty="0" err="1">
                <a:solidFill>
                  <a:srgbClr val="000000"/>
                </a:solidFill>
                <a:latin typeface="Arimo Bold"/>
                <a:ea typeface="Arimo Bold"/>
                <a:cs typeface="Arimo Bold"/>
                <a:sym typeface="Arimo Bold"/>
              </a:rPr>
              <a:t>pemborosan</a:t>
            </a:r>
            <a:r>
              <a:rPr lang="en-US" sz="2800" dirty="0">
                <a:solidFill>
                  <a:srgbClr val="000000"/>
                </a:solidFill>
                <a:latin typeface="Arimo Bold"/>
                <a:ea typeface="Arimo Bold"/>
                <a:cs typeface="Arimo Bold"/>
                <a:sym typeface="Arimo Bold"/>
              </a:rPr>
              <a:t> </a:t>
            </a:r>
            <a:r>
              <a:rPr lang="en-US" sz="2800" dirty="0" err="1">
                <a:solidFill>
                  <a:srgbClr val="000000"/>
                </a:solidFill>
                <a:latin typeface="Arimo Bold"/>
                <a:ea typeface="Arimo Bold"/>
                <a:cs typeface="Arimo Bold"/>
                <a:sym typeface="Arimo Bold"/>
              </a:rPr>
              <a:t>kertas</a:t>
            </a:r>
            <a:r>
              <a:rPr lang="en-US" sz="2800" dirty="0">
                <a:solidFill>
                  <a:srgbClr val="000000"/>
                </a:solidFill>
                <a:latin typeface="Arimo Bold"/>
                <a:ea typeface="Arimo Bold"/>
                <a:cs typeface="Arimo Bold"/>
                <a:sym typeface="Arimo Bold"/>
              </a:rPr>
              <a:t> dan </a:t>
            </a:r>
            <a:r>
              <a:rPr lang="en-US" sz="2800" dirty="0" err="1">
                <a:solidFill>
                  <a:srgbClr val="000000"/>
                </a:solidFill>
                <a:latin typeface="Arimo Bold"/>
                <a:ea typeface="Arimo Bold"/>
                <a:cs typeface="Arimo Bold"/>
                <a:sym typeface="Arimo Bold"/>
              </a:rPr>
              <a:t>memberikan</a:t>
            </a:r>
            <a:r>
              <a:rPr lang="en-US" sz="2800" dirty="0">
                <a:solidFill>
                  <a:srgbClr val="000000"/>
                </a:solidFill>
                <a:latin typeface="Arimo Bold"/>
                <a:ea typeface="Arimo Bold"/>
                <a:cs typeface="Arimo Bold"/>
                <a:sym typeface="Arimo Bold"/>
              </a:rPr>
              <a:t> </a:t>
            </a:r>
            <a:r>
              <a:rPr lang="en-US" sz="2800" dirty="0" err="1">
                <a:solidFill>
                  <a:srgbClr val="000000"/>
                </a:solidFill>
                <a:latin typeface="Arimo Bold"/>
                <a:ea typeface="Arimo Bold"/>
                <a:cs typeface="Arimo Bold"/>
                <a:sym typeface="Arimo Bold"/>
              </a:rPr>
              <a:t>solusi</a:t>
            </a:r>
            <a:r>
              <a:rPr lang="en-US" sz="2800" dirty="0">
                <a:solidFill>
                  <a:srgbClr val="000000"/>
                </a:solidFill>
                <a:latin typeface="Arimo Bold"/>
                <a:ea typeface="Arimo Bold"/>
                <a:cs typeface="Arimo Bold"/>
                <a:sym typeface="Arimo Bold"/>
              </a:rPr>
              <a:t> yang </a:t>
            </a:r>
            <a:r>
              <a:rPr lang="en-US" sz="2800" dirty="0" err="1">
                <a:solidFill>
                  <a:srgbClr val="000000"/>
                </a:solidFill>
                <a:latin typeface="Arimo Bold"/>
                <a:ea typeface="Arimo Bold"/>
                <a:cs typeface="Arimo Bold"/>
                <a:sym typeface="Arimo Bold"/>
              </a:rPr>
              <a:t>lebih</a:t>
            </a:r>
            <a:r>
              <a:rPr lang="en-US" sz="2800" dirty="0">
                <a:solidFill>
                  <a:srgbClr val="000000"/>
                </a:solidFill>
                <a:latin typeface="Arimo Bold"/>
                <a:ea typeface="Arimo Bold"/>
                <a:cs typeface="Arimo Bold"/>
                <a:sym typeface="Arimo Bold"/>
              </a:rPr>
              <a:t> </a:t>
            </a:r>
            <a:r>
              <a:rPr lang="en-US" sz="2800" dirty="0" err="1">
                <a:solidFill>
                  <a:srgbClr val="000000"/>
                </a:solidFill>
                <a:latin typeface="Arimo Bold"/>
                <a:ea typeface="Arimo Bold"/>
                <a:cs typeface="Arimo Bold"/>
                <a:sym typeface="Arimo Bold"/>
              </a:rPr>
              <a:t>efisien</a:t>
            </a:r>
            <a:endParaRPr lang="en-US" sz="2800" dirty="0">
              <a:solidFill>
                <a:srgbClr val="000000"/>
              </a:solidFill>
              <a:latin typeface="Arimo Bold"/>
              <a:ea typeface="Arimo Bold"/>
              <a:cs typeface="Arimo Bold"/>
              <a:sym typeface="Arimo Bold"/>
            </a:endParaRPr>
          </a:p>
        </p:txBody>
      </p:sp>
      <p:sp>
        <p:nvSpPr>
          <p:cNvPr id="8" name="TextBox 8"/>
          <p:cNvSpPr txBox="1"/>
          <p:nvPr/>
        </p:nvSpPr>
        <p:spPr>
          <a:xfrm>
            <a:off x="9180173" y="7188307"/>
            <a:ext cx="3088027" cy="2308324"/>
          </a:xfrm>
          <a:prstGeom prst="rect">
            <a:avLst/>
          </a:prstGeom>
        </p:spPr>
        <p:txBody>
          <a:bodyPr wrap="square" lIns="0" tIns="0" rIns="0" bIns="0" rtlCol="0" anchor="t">
            <a:spAutoFit/>
          </a:bodyPr>
          <a:lstStyle/>
          <a:p>
            <a:pPr algn="ctr">
              <a:lnSpc>
                <a:spcPts val="3043"/>
              </a:lnSpc>
            </a:pPr>
            <a:r>
              <a:rPr lang="en-US" sz="2800" dirty="0" err="1">
                <a:solidFill>
                  <a:srgbClr val="000000"/>
                </a:solidFill>
                <a:latin typeface="Arimo Bold"/>
                <a:ea typeface="Arimo Bold"/>
                <a:cs typeface="Arimo Bold"/>
                <a:sym typeface="Arimo Bold"/>
              </a:rPr>
              <a:t>Berkontribusi</a:t>
            </a:r>
            <a:r>
              <a:rPr lang="en-US" sz="2800" dirty="0">
                <a:solidFill>
                  <a:srgbClr val="000000"/>
                </a:solidFill>
                <a:latin typeface="Arimo Bold"/>
                <a:ea typeface="Arimo Bold"/>
                <a:cs typeface="Arimo Bold"/>
                <a:sym typeface="Arimo Bold"/>
              </a:rPr>
              <a:t> pada </a:t>
            </a:r>
            <a:r>
              <a:rPr lang="en-US" sz="2800" dirty="0" err="1">
                <a:solidFill>
                  <a:srgbClr val="000000"/>
                </a:solidFill>
                <a:latin typeface="Arimo Bold"/>
                <a:ea typeface="Arimo Bold"/>
                <a:cs typeface="Arimo Bold"/>
                <a:sym typeface="Arimo Bold"/>
              </a:rPr>
              <a:t>pengurangan</a:t>
            </a:r>
            <a:r>
              <a:rPr lang="en-US" sz="2800" dirty="0">
                <a:solidFill>
                  <a:srgbClr val="000000"/>
                </a:solidFill>
                <a:latin typeface="Arimo Bold"/>
                <a:ea typeface="Arimo Bold"/>
                <a:cs typeface="Arimo Bold"/>
                <a:sym typeface="Arimo Bold"/>
              </a:rPr>
              <a:t> </a:t>
            </a:r>
            <a:r>
              <a:rPr lang="en-US" sz="2800" dirty="0" err="1">
                <a:solidFill>
                  <a:srgbClr val="000000"/>
                </a:solidFill>
                <a:latin typeface="Arimo Bold"/>
                <a:ea typeface="Arimo Bold"/>
                <a:cs typeface="Arimo Bold"/>
                <a:sym typeface="Arimo Bold"/>
              </a:rPr>
              <a:t>penggunaan</a:t>
            </a:r>
            <a:r>
              <a:rPr lang="en-US" sz="2800" dirty="0">
                <a:solidFill>
                  <a:srgbClr val="000000"/>
                </a:solidFill>
                <a:latin typeface="Arimo Bold"/>
                <a:ea typeface="Arimo Bold"/>
                <a:cs typeface="Arimo Bold"/>
                <a:sym typeface="Arimo Bold"/>
              </a:rPr>
              <a:t> </a:t>
            </a:r>
            <a:r>
              <a:rPr lang="en-US" sz="2800" dirty="0" err="1">
                <a:solidFill>
                  <a:srgbClr val="000000"/>
                </a:solidFill>
                <a:latin typeface="Arimo Bold"/>
                <a:ea typeface="Arimo Bold"/>
                <a:cs typeface="Arimo Bold"/>
                <a:sym typeface="Arimo Bold"/>
              </a:rPr>
              <a:t>bahan</a:t>
            </a:r>
            <a:r>
              <a:rPr lang="en-US" sz="2800" dirty="0">
                <a:solidFill>
                  <a:srgbClr val="000000"/>
                </a:solidFill>
                <a:latin typeface="Arimo Bold"/>
                <a:ea typeface="Arimo Bold"/>
                <a:cs typeface="Arimo Bold"/>
                <a:sym typeface="Arimo Bold"/>
              </a:rPr>
              <a:t> </a:t>
            </a:r>
            <a:r>
              <a:rPr lang="en-US" sz="2800" dirty="0" err="1">
                <a:solidFill>
                  <a:srgbClr val="000000"/>
                </a:solidFill>
                <a:latin typeface="Arimo Bold"/>
                <a:ea typeface="Arimo Bold"/>
                <a:cs typeface="Arimo Bold"/>
                <a:sym typeface="Arimo Bold"/>
              </a:rPr>
              <a:t>kimia</a:t>
            </a:r>
            <a:r>
              <a:rPr lang="en-US" sz="2800" dirty="0">
                <a:solidFill>
                  <a:srgbClr val="000000"/>
                </a:solidFill>
                <a:latin typeface="Arimo Bold"/>
                <a:ea typeface="Arimo Bold"/>
                <a:cs typeface="Arimo Bold"/>
                <a:sym typeface="Arimo Bold"/>
              </a:rPr>
              <a:t> yang </a:t>
            </a:r>
            <a:r>
              <a:rPr lang="en-US" sz="2800" dirty="0" err="1">
                <a:solidFill>
                  <a:srgbClr val="000000"/>
                </a:solidFill>
                <a:latin typeface="Arimo Bold"/>
                <a:ea typeface="Arimo Bold"/>
                <a:cs typeface="Arimo Bold"/>
                <a:sym typeface="Arimo Bold"/>
              </a:rPr>
              <a:t>berbahaya</a:t>
            </a:r>
            <a:endParaRPr lang="en-US" sz="2800" dirty="0">
              <a:solidFill>
                <a:srgbClr val="000000"/>
              </a:solidFill>
              <a:latin typeface="Arimo Bold"/>
              <a:ea typeface="Arimo Bold"/>
              <a:cs typeface="Arimo Bold"/>
              <a:sym typeface="Arimo Bold"/>
            </a:endParaRPr>
          </a:p>
        </p:txBody>
      </p:sp>
      <p:sp>
        <p:nvSpPr>
          <p:cNvPr id="9" name="TextBox 9"/>
          <p:cNvSpPr txBox="1"/>
          <p:nvPr/>
        </p:nvSpPr>
        <p:spPr>
          <a:xfrm>
            <a:off x="5924807" y="6854859"/>
            <a:ext cx="2505348" cy="2051844"/>
          </a:xfrm>
          <a:prstGeom prst="rect">
            <a:avLst/>
          </a:prstGeom>
        </p:spPr>
        <p:txBody>
          <a:bodyPr wrap="square" lIns="0" tIns="0" rIns="0" bIns="0" rtlCol="0" anchor="t">
            <a:spAutoFit/>
          </a:bodyPr>
          <a:lstStyle/>
          <a:p>
            <a:pPr algn="ctr">
              <a:lnSpc>
                <a:spcPts val="3186"/>
              </a:lnSpc>
            </a:pPr>
            <a:r>
              <a:rPr lang="en-US" sz="3200" dirty="0" err="1">
                <a:solidFill>
                  <a:srgbClr val="000000"/>
                </a:solidFill>
                <a:latin typeface="Arimo Bold"/>
                <a:ea typeface="Arimo Bold"/>
                <a:cs typeface="Arimo Bold"/>
                <a:sym typeface="Arimo Bold"/>
              </a:rPr>
              <a:t>Mendukung</a:t>
            </a:r>
            <a:r>
              <a:rPr lang="en-US" sz="3200" b="1" dirty="0">
                <a:solidFill>
                  <a:srgbClr val="000000"/>
                </a:solidFill>
                <a:latin typeface="Arimo Bold"/>
                <a:ea typeface="Arimo Bold"/>
                <a:cs typeface="Arimo Bold"/>
                <a:sym typeface="Arimo Bold"/>
              </a:rPr>
              <a:t> </a:t>
            </a:r>
            <a:r>
              <a:rPr lang="en-US" sz="3200" b="1" dirty="0" err="1">
                <a:solidFill>
                  <a:srgbClr val="000000"/>
                </a:solidFill>
                <a:latin typeface="Arimo Bold"/>
                <a:ea typeface="Arimo Bold"/>
                <a:cs typeface="Arimo Bold"/>
                <a:sym typeface="Arimo Bold"/>
              </a:rPr>
              <a:t>produk</a:t>
            </a:r>
            <a:r>
              <a:rPr lang="en-US" sz="3200" b="1" dirty="0">
                <a:solidFill>
                  <a:srgbClr val="000000"/>
                </a:solidFill>
                <a:latin typeface="Arimo Bold"/>
                <a:ea typeface="Arimo Bold"/>
                <a:cs typeface="Arimo Bold"/>
                <a:sym typeface="Arimo Bold"/>
              </a:rPr>
              <a:t> yang  </a:t>
            </a:r>
            <a:r>
              <a:rPr lang="en-US" sz="3200" b="1" dirty="0" err="1">
                <a:solidFill>
                  <a:srgbClr val="000000"/>
                </a:solidFill>
                <a:latin typeface="Arimo Bold"/>
                <a:ea typeface="Arimo Bold"/>
                <a:cs typeface="Arimo Bold"/>
                <a:sym typeface="Arimo Bold"/>
              </a:rPr>
              <a:t>lebih</a:t>
            </a:r>
            <a:r>
              <a:rPr lang="en-US" sz="3200" b="1" dirty="0">
                <a:solidFill>
                  <a:srgbClr val="000000"/>
                </a:solidFill>
                <a:latin typeface="Arimo Bold"/>
                <a:ea typeface="Arimo Bold"/>
                <a:cs typeface="Arimo Bold"/>
                <a:sym typeface="Arimo Bold"/>
              </a:rPr>
              <a:t> </a:t>
            </a:r>
            <a:r>
              <a:rPr lang="en-US" sz="3200" b="1" dirty="0" err="1">
                <a:solidFill>
                  <a:srgbClr val="000000"/>
                </a:solidFill>
                <a:latin typeface="Arimo Bold"/>
                <a:ea typeface="Arimo Bold"/>
                <a:cs typeface="Arimo Bold"/>
                <a:sym typeface="Arimo Bold"/>
              </a:rPr>
              <a:t>aman</a:t>
            </a:r>
            <a:r>
              <a:rPr lang="en-US" sz="3200" b="1" dirty="0">
                <a:solidFill>
                  <a:srgbClr val="000000"/>
                </a:solidFill>
                <a:latin typeface="Arimo Bold"/>
                <a:ea typeface="Arimo Bold"/>
                <a:cs typeface="Arimo Bold"/>
                <a:sym typeface="Arimo Bold"/>
              </a:rPr>
              <a:t> dan </a:t>
            </a:r>
            <a:r>
              <a:rPr lang="en-US" sz="3200" b="1" dirty="0" err="1">
                <a:solidFill>
                  <a:srgbClr val="000000"/>
                </a:solidFill>
                <a:latin typeface="Arimo Bold"/>
                <a:ea typeface="Arimo Bold"/>
                <a:cs typeface="Arimo Bold"/>
                <a:sym typeface="Arimo Bold"/>
              </a:rPr>
              <a:t>dapat</a:t>
            </a:r>
            <a:r>
              <a:rPr lang="en-US" sz="3200" b="1" dirty="0">
                <a:solidFill>
                  <a:srgbClr val="000000"/>
                </a:solidFill>
                <a:latin typeface="Arimo Bold"/>
                <a:ea typeface="Arimo Bold"/>
                <a:cs typeface="Arimo Bold"/>
                <a:sym typeface="Arimo Bold"/>
              </a:rPr>
              <a:t> </a:t>
            </a:r>
            <a:r>
              <a:rPr lang="en-US" sz="3200" b="1" dirty="0" err="1">
                <a:solidFill>
                  <a:srgbClr val="000000"/>
                </a:solidFill>
                <a:latin typeface="Arimo Bold"/>
                <a:ea typeface="Arimo Bold"/>
                <a:cs typeface="Arimo Bold"/>
                <a:sym typeface="Arimo Bold"/>
              </a:rPr>
              <a:t>didaur</a:t>
            </a:r>
            <a:r>
              <a:rPr lang="en-US" sz="3200" b="1" dirty="0">
                <a:solidFill>
                  <a:srgbClr val="000000"/>
                </a:solidFill>
                <a:latin typeface="Arimo Bold"/>
                <a:ea typeface="Arimo Bold"/>
                <a:cs typeface="Arimo Bold"/>
                <a:sym typeface="Arimo Bold"/>
              </a:rPr>
              <a:t> </a:t>
            </a:r>
            <a:r>
              <a:rPr lang="en-US" sz="3200" b="1" dirty="0" err="1">
                <a:solidFill>
                  <a:srgbClr val="000000"/>
                </a:solidFill>
                <a:latin typeface="Arimo Bold"/>
                <a:ea typeface="Arimo Bold"/>
                <a:cs typeface="Arimo Bold"/>
                <a:sym typeface="Arimo Bold"/>
              </a:rPr>
              <a:t>ulang</a:t>
            </a:r>
            <a:endParaRPr lang="en-US" sz="3200" b="1" dirty="0">
              <a:solidFill>
                <a:srgbClr val="000000"/>
              </a:solidFill>
              <a:latin typeface="Arimo Bold"/>
              <a:ea typeface="Arimo Bold"/>
              <a:cs typeface="Arimo Bold"/>
              <a:sym typeface="Arimo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E4D4"/>
        </a:solidFill>
        <a:effectLst/>
      </p:bgPr>
    </p:bg>
    <p:spTree>
      <p:nvGrpSpPr>
        <p:cNvPr id="1" name=""/>
        <p:cNvGrpSpPr/>
        <p:nvPr/>
      </p:nvGrpSpPr>
      <p:grpSpPr>
        <a:xfrm>
          <a:off x="0" y="0"/>
          <a:ext cx="0" cy="0"/>
          <a:chOff x="0" y="0"/>
          <a:chExt cx="0" cy="0"/>
        </a:xfrm>
      </p:grpSpPr>
      <p:sp>
        <p:nvSpPr>
          <p:cNvPr id="2" name="TextBox 2"/>
          <p:cNvSpPr txBox="1"/>
          <p:nvPr/>
        </p:nvSpPr>
        <p:spPr>
          <a:xfrm>
            <a:off x="4849925" y="1673295"/>
            <a:ext cx="8836421" cy="746582"/>
          </a:xfrm>
          <a:prstGeom prst="rect">
            <a:avLst/>
          </a:prstGeom>
        </p:spPr>
        <p:txBody>
          <a:bodyPr lIns="0" tIns="0" rIns="0" bIns="0" rtlCol="0" anchor="t">
            <a:spAutoFit/>
          </a:bodyPr>
          <a:lstStyle/>
          <a:p>
            <a:pPr algn="ctr">
              <a:lnSpc>
                <a:spcPts val="5110"/>
              </a:lnSpc>
            </a:pPr>
            <a:r>
              <a:rPr lang="en-US" sz="6157" b="1">
                <a:solidFill>
                  <a:srgbClr val="642636"/>
                </a:solidFill>
                <a:latin typeface="Arimo Bold"/>
                <a:ea typeface="Arimo Bold"/>
                <a:cs typeface="Arimo Bold"/>
                <a:sym typeface="Arimo Bold"/>
              </a:rPr>
              <a:t>TUJUAN PENELITIAN</a:t>
            </a:r>
          </a:p>
        </p:txBody>
      </p:sp>
      <p:grpSp>
        <p:nvGrpSpPr>
          <p:cNvPr id="3" name="Group 3"/>
          <p:cNvGrpSpPr/>
          <p:nvPr/>
        </p:nvGrpSpPr>
        <p:grpSpPr>
          <a:xfrm>
            <a:off x="6508136" y="6331837"/>
            <a:ext cx="5519998" cy="1661554"/>
            <a:chOff x="0" y="0"/>
            <a:chExt cx="7359998" cy="2215405"/>
          </a:xfrm>
        </p:grpSpPr>
        <p:sp>
          <p:nvSpPr>
            <p:cNvPr id="4" name="Freeform 4"/>
            <p:cNvSpPr/>
            <p:nvPr/>
          </p:nvSpPr>
          <p:spPr>
            <a:xfrm>
              <a:off x="523177" y="773457"/>
              <a:ext cx="6836820" cy="1441948"/>
            </a:xfrm>
            <a:custGeom>
              <a:avLst/>
              <a:gdLst/>
              <a:ahLst/>
              <a:cxnLst/>
              <a:rect l="l" t="t" r="r" b="b"/>
              <a:pathLst>
                <a:path w="6836820" h="1441948">
                  <a:moveTo>
                    <a:pt x="0" y="0"/>
                  </a:moveTo>
                  <a:lnTo>
                    <a:pt x="6836821" y="0"/>
                  </a:lnTo>
                  <a:lnTo>
                    <a:pt x="6836821" y="1441948"/>
                  </a:lnTo>
                  <a:lnTo>
                    <a:pt x="0" y="1441948"/>
                  </a:lnTo>
                  <a:lnTo>
                    <a:pt x="0" y="0"/>
                  </a:lnTo>
                  <a:close/>
                </a:path>
              </a:pathLst>
            </a:custGeom>
            <a:blipFill>
              <a:blip r:embed="rId2">
                <a:extLst>
                  <a:ext uri="{96DAC541-7B7A-43D3-8B79-37D633B846F1}">
                    <asvg:svgBlip xmlns:asvg="http://schemas.microsoft.com/office/drawing/2016/SVG/main" r:embed="rId3"/>
                  </a:ext>
                </a:extLst>
              </a:blip>
              <a:stretch>
                <a:fillRect t="-946" b="-946"/>
              </a:stretch>
            </a:blipFill>
          </p:spPr>
        </p:sp>
        <p:sp>
          <p:nvSpPr>
            <p:cNvPr id="5" name="Freeform 5"/>
            <p:cNvSpPr/>
            <p:nvPr/>
          </p:nvSpPr>
          <p:spPr>
            <a:xfrm>
              <a:off x="0" y="0"/>
              <a:ext cx="1302714" cy="1301088"/>
            </a:xfrm>
            <a:custGeom>
              <a:avLst/>
              <a:gdLst/>
              <a:ahLst/>
              <a:cxnLst/>
              <a:rect l="l" t="t" r="r" b="b"/>
              <a:pathLst>
                <a:path w="1302714" h="1301088">
                  <a:moveTo>
                    <a:pt x="0" y="0"/>
                  </a:moveTo>
                  <a:lnTo>
                    <a:pt x="1302714" y="0"/>
                  </a:lnTo>
                  <a:lnTo>
                    <a:pt x="1302714" y="1301088"/>
                  </a:lnTo>
                  <a:lnTo>
                    <a:pt x="0" y="1301088"/>
                  </a:lnTo>
                  <a:lnTo>
                    <a:pt x="0" y="0"/>
                  </a:lnTo>
                  <a:close/>
                </a:path>
              </a:pathLst>
            </a:custGeom>
            <a:blipFill>
              <a:blip r:embed="rId4">
                <a:extLst>
                  <a:ext uri="{96DAC541-7B7A-43D3-8B79-37D633B846F1}">
                    <asvg:svgBlip xmlns:asvg="http://schemas.microsoft.com/office/drawing/2016/SVG/main" r:embed="rId5"/>
                  </a:ext>
                </a:extLst>
              </a:blip>
              <a:stretch>
                <a:fillRect t="-62" b="-62"/>
              </a:stretch>
            </a:blipFill>
          </p:spPr>
        </p:sp>
        <p:sp>
          <p:nvSpPr>
            <p:cNvPr id="6" name="TextBox 6"/>
            <p:cNvSpPr txBox="1"/>
            <p:nvPr/>
          </p:nvSpPr>
          <p:spPr>
            <a:xfrm>
              <a:off x="93782" y="398275"/>
              <a:ext cx="1183532" cy="479721"/>
            </a:xfrm>
            <a:prstGeom prst="rect">
              <a:avLst/>
            </a:prstGeom>
          </p:spPr>
          <p:txBody>
            <a:bodyPr lIns="0" tIns="0" rIns="0" bIns="0" rtlCol="0" anchor="t">
              <a:spAutoFit/>
            </a:bodyPr>
            <a:lstStyle/>
            <a:p>
              <a:pPr algn="ctr">
                <a:lnSpc>
                  <a:spcPts val="3032"/>
                </a:lnSpc>
              </a:pPr>
              <a:r>
                <a:rPr lang="en-US" sz="3653" b="1">
                  <a:solidFill>
                    <a:srgbClr val="FDE4D4"/>
                  </a:solidFill>
                  <a:latin typeface="Arimo Bold"/>
                  <a:ea typeface="Arimo Bold"/>
                  <a:cs typeface="Arimo Bold"/>
                  <a:sym typeface="Arimo Bold"/>
                </a:rPr>
                <a:t>03</a:t>
              </a:r>
            </a:p>
          </p:txBody>
        </p:sp>
        <p:sp>
          <p:nvSpPr>
            <p:cNvPr id="7" name="TextBox 7"/>
            <p:cNvSpPr txBox="1"/>
            <p:nvPr/>
          </p:nvSpPr>
          <p:spPr>
            <a:xfrm>
              <a:off x="1302714" y="1027221"/>
              <a:ext cx="5390500" cy="1020144"/>
            </a:xfrm>
            <a:prstGeom prst="rect">
              <a:avLst/>
            </a:prstGeom>
          </p:spPr>
          <p:txBody>
            <a:bodyPr lIns="0" tIns="0" rIns="0" bIns="0" rtlCol="0" anchor="t">
              <a:spAutoFit/>
            </a:bodyPr>
            <a:lstStyle/>
            <a:p>
              <a:pPr algn="ctr">
                <a:lnSpc>
                  <a:spcPts val="2710"/>
                </a:lnSpc>
              </a:pPr>
              <a:r>
                <a:rPr lang="en-US" sz="3265" b="1">
                  <a:solidFill>
                    <a:srgbClr val="FDE4D4"/>
                  </a:solidFill>
                  <a:latin typeface="Arimo Bold"/>
                  <a:ea typeface="Arimo Bold"/>
                  <a:cs typeface="Arimo Bold"/>
                  <a:sym typeface="Arimo Bold"/>
                </a:rPr>
                <a:t>Keamanan dan dampak lingkungan</a:t>
              </a:r>
            </a:p>
          </p:txBody>
        </p:sp>
      </p:grpSp>
      <p:sp>
        <p:nvSpPr>
          <p:cNvPr id="8" name="Freeform 8"/>
          <p:cNvSpPr/>
          <p:nvPr/>
        </p:nvSpPr>
        <p:spPr>
          <a:xfrm rot="-3986053">
            <a:off x="13121984" y="6430841"/>
            <a:ext cx="7026926" cy="5441048"/>
          </a:xfrm>
          <a:custGeom>
            <a:avLst/>
            <a:gdLst/>
            <a:ahLst/>
            <a:cxnLst/>
            <a:rect l="l" t="t" r="r" b="b"/>
            <a:pathLst>
              <a:path w="7026926" h="5441048">
                <a:moveTo>
                  <a:pt x="0" y="0"/>
                </a:moveTo>
                <a:lnTo>
                  <a:pt x="7026926" y="0"/>
                </a:lnTo>
                <a:lnTo>
                  <a:pt x="7026926" y="5441048"/>
                </a:lnTo>
                <a:lnTo>
                  <a:pt x="0" y="5441048"/>
                </a:lnTo>
                <a:lnTo>
                  <a:pt x="0" y="0"/>
                </a:lnTo>
                <a:close/>
              </a:path>
            </a:pathLst>
          </a:custGeom>
          <a:blipFill>
            <a:blip r:embed="rId6">
              <a:extLst>
                <a:ext uri="{96DAC541-7B7A-43D3-8B79-37D633B846F1}">
                  <asvg:svgBlip xmlns:asvg="http://schemas.microsoft.com/office/drawing/2016/SVG/main" r:embed="rId7"/>
                </a:ext>
              </a:extLst>
            </a:blip>
            <a:stretch>
              <a:fillRect t="-48" b="-48"/>
            </a:stretch>
          </a:blipFill>
        </p:spPr>
      </p:sp>
      <p:sp>
        <p:nvSpPr>
          <p:cNvPr id="9" name="Freeform 9"/>
          <p:cNvSpPr/>
          <p:nvPr/>
        </p:nvSpPr>
        <p:spPr>
          <a:xfrm>
            <a:off x="-3564098" y="4940770"/>
            <a:ext cx="8423729" cy="6522613"/>
          </a:xfrm>
          <a:custGeom>
            <a:avLst/>
            <a:gdLst/>
            <a:ahLst/>
            <a:cxnLst/>
            <a:rect l="l" t="t" r="r" b="b"/>
            <a:pathLst>
              <a:path w="8423729" h="6522613">
                <a:moveTo>
                  <a:pt x="0" y="0"/>
                </a:moveTo>
                <a:lnTo>
                  <a:pt x="8423729" y="0"/>
                </a:lnTo>
                <a:lnTo>
                  <a:pt x="8423729" y="6522613"/>
                </a:lnTo>
                <a:lnTo>
                  <a:pt x="0" y="6522613"/>
                </a:lnTo>
                <a:lnTo>
                  <a:pt x="0" y="0"/>
                </a:lnTo>
                <a:close/>
              </a:path>
            </a:pathLst>
          </a:custGeom>
          <a:blipFill>
            <a:blip r:embed="rId8">
              <a:extLst>
                <a:ext uri="{96DAC541-7B7A-43D3-8B79-37D633B846F1}">
                  <asvg:svgBlip xmlns:asvg="http://schemas.microsoft.com/office/drawing/2016/SVG/main" r:embed="rId9"/>
                </a:ext>
              </a:extLst>
            </a:blip>
            <a:stretch>
              <a:fillRect l="-19" r="-19"/>
            </a:stretch>
          </a:blipFill>
        </p:spPr>
      </p:sp>
      <p:grpSp>
        <p:nvGrpSpPr>
          <p:cNvPr id="10" name="Group 10"/>
          <p:cNvGrpSpPr/>
          <p:nvPr/>
        </p:nvGrpSpPr>
        <p:grpSpPr>
          <a:xfrm>
            <a:off x="10033730" y="3838615"/>
            <a:ext cx="5406783" cy="1591852"/>
            <a:chOff x="0" y="0"/>
            <a:chExt cx="7209044" cy="2122469"/>
          </a:xfrm>
        </p:grpSpPr>
        <p:sp>
          <p:nvSpPr>
            <p:cNvPr id="11" name="Freeform 11"/>
            <p:cNvSpPr/>
            <p:nvPr/>
          </p:nvSpPr>
          <p:spPr>
            <a:xfrm>
              <a:off x="372223" y="680520"/>
              <a:ext cx="6836820" cy="1441948"/>
            </a:xfrm>
            <a:custGeom>
              <a:avLst/>
              <a:gdLst/>
              <a:ahLst/>
              <a:cxnLst/>
              <a:rect l="l" t="t" r="r" b="b"/>
              <a:pathLst>
                <a:path w="6836820" h="1441948">
                  <a:moveTo>
                    <a:pt x="0" y="0"/>
                  </a:moveTo>
                  <a:lnTo>
                    <a:pt x="6836821" y="0"/>
                  </a:lnTo>
                  <a:lnTo>
                    <a:pt x="6836821" y="1441949"/>
                  </a:lnTo>
                  <a:lnTo>
                    <a:pt x="0" y="1441949"/>
                  </a:lnTo>
                  <a:lnTo>
                    <a:pt x="0" y="0"/>
                  </a:lnTo>
                  <a:close/>
                </a:path>
              </a:pathLst>
            </a:custGeom>
            <a:blipFill>
              <a:blip r:embed="rId2">
                <a:extLst>
                  <a:ext uri="{96DAC541-7B7A-43D3-8B79-37D633B846F1}">
                    <asvg:svgBlip xmlns:asvg="http://schemas.microsoft.com/office/drawing/2016/SVG/main" r:embed="rId3"/>
                  </a:ext>
                </a:extLst>
              </a:blip>
              <a:stretch>
                <a:fillRect t="-946" b="-946"/>
              </a:stretch>
            </a:blipFill>
          </p:spPr>
        </p:sp>
        <p:sp>
          <p:nvSpPr>
            <p:cNvPr id="12" name="Freeform 12"/>
            <p:cNvSpPr/>
            <p:nvPr/>
          </p:nvSpPr>
          <p:spPr>
            <a:xfrm>
              <a:off x="0" y="0"/>
              <a:ext cx="1302714" cy="1301088"/>
            </a:xfrm>
            <a:custGeom>
              <a:avLst/>
              <a:gdLst/>
              <a:ahLst/>
              <a:cxnLst/>
              <a:rect l="l" t="t" r="r" b="b"/>
              <a:pathLst>
                <a:path w="1302714" h="1301088">
                  <a:moveTo>
                    <a:pt x="0" y="0"/>
                  </a:moveTo>
                  <a:lnTo>
                    <a:pt x="1302714" y="0"/>
                  </a:lnTo>
                  <a:lnTo>
                    <a:pt x="1302714" y="1301088"/>
                  </a:lnTo>
                  <a:lnTo>
                    <a:pt x="0" y="1301088"/>
                  </a:lnTo>
                  <a:lnTo>
                    <a:pt x="0" y="0"/>
                  </a:lnTo>
                  <a:close/>
                </a:path>
              </a:pathLst>
            </a:custGeom>
            <a:blipFill>
              <a:blip r:embed="rId4">
                <a:extLst>
                  <a:ext uri="{96DAC541-7B7A-43D3-8B79-37D633B846F1}">
                    <asvg:svgBlip xmlns:asvg="http://schemas.microsoft.com/office/drawing/2016/SVG/main" r:embed="rId5"/>
                  </a:ext>
                </a:extLst>
              </a:blip>
              <a:stretch>
                <a:fillRect t="-62" b="-62"/>
              </a:stretch>
            </a:blipFill>
          </p:spPr>
        </p:sp>
        <p:sp>
          <p:nvSpPr>
            <p:cNvPr id="13" name="TextBox 13"/>
            <p:cNvSpPr txBox="1"/>
            <p:nvPr/>
          </p:nvSpPr>
          <p:spPr>
            <a:xfrm>
              <a:off x="1137201" y="1021818"/>
              <a:ext cx="5743950" cy="904157"/>
            </a:xfrm>
            <a:prstGeom prst="rect">
              <a:avLst/>
            </a:prstGeom>
          </p:spPr>
          <p:txBody>
            <a:bodyPr lIns="0" tIns="0" rIns="0" bIns="0" rtlCol="0" anchor="t">
              <a:spAutoFit/>
            </a:bodyPr>
            <a:lstStyle/>
            <a:p>
              <a:pPr algn="ctr">
                <a:lnSpc>
                  <a:spcPts val="2426"/>
                </a:lnSpc>
              </a:pPr>
              <a:r>
                <a:rPr lang="en-US" sz="2923" b="1">
                  <a:solidFill>
                    <a:srgbClr val="FDE4D4"/>
                  </a:solidFill>
                  <a:latin typeface="Arimo Bold"/>
                  <a:ea typeface="Arimo Bold"/>
                  <a:cs typeface="Arimo Bold"/>
                  <a:sym typeface="Arimo Bold"/>
                </a:rPr>
                <a:t>Menganalisis komposisi bahan kimia</a:t>
              </a:r>
            </a:p>
          </p:txBody>
        </p:sp>
        <p:sp>
          <p:nvSpPr>
            <p:cNvPr id="14" name="TextBox 14"/>
            <p:cNvSpPr txBox="1"/>
            <p:nvPr/>
          </p:nvSpPr>
          <p:spPr>
            <a:xfrm>
              <a:off x="59591" y="403724"/>
              <a:ext cx="1183532" cy="632096"/>
            </a:xfrm>
            <a:prstGeom prst="rect">
              <a:avLst/>
            </a:prstGeom>
          </p:spPr>
          <p:txBody>
            <a:bodyPr lIns="0" tIns="0" rIns="0" bIns="0" rtlCol="0" anchor="t">
              <a:spAutoFit/>
            </a:bodyPr>
            <a:lstStyle/>
            <a:p>
              <a:pPr algn="ctr">
                <a:lnSpc>
                  <a:spcPts val="3032"/>
                </a:lnSpc>
              </a:pPr>
              <a:r>
                <a:rPr lang="en-US" sz="3653" b="1">
                  <a:solidFill>
                    <a:srgbClr val="FDE4D4"/>
                  </a:solidFill>
                  <a:latin typeface="Arimo Bold"/>
                  <a:ea typeface="Arimo Bold"/>
                  <a:cs typeface="Arimo Bold"/>
                  <a:sym typeface="Arimo Bold"/>
                </a:rPr>
                <a:t>02</a:t>
              </a:r>
            </a:p>
          </p:txBody>
        </p:sp>
      </p:grpSp>
      <p:grpSp>
        <p:nvGrpSpPr>
          <p:cNvPr id="15" name="Group 15"/>
          <p:cNvGrpSpPr/>
          <p:nvPr/>
        </p:nvGrpSpPr>
        <p:grpSpPr>
          <a:xfrm>
            <a:off x="3458275" y="3838615"/>
            <a:ext cx="5685725" cy="1591852"/>
            <a:chOff x="0" y="0"/>
            <a:chExt cx="7580966" cy="2122469"/>
          </a:xfrm>
        </p:grpSpPr>
        <p:sp>
          <p:nvSpPr>
            <p:cNvPr id="16" name="Freeform 16"/>
            <p:cNvSpPr/>
            <p:nvPr/>
          </p:nvSpPr>
          <p:spPr>
            <a:xfrm>
              <a:off x="744146" y="680520"/>
              <a:ext cx="6836820" cy="1441948"/>
            </a:xfrm>
            <a:custGeom>
              <a:avLst/>
              <a:gdLst/>
              <a:ahLst/>
              <a:cxnLst/>
              <a:rect l="l" t="t" r="r" b="b"/>
              <a:pathLst>
                <a:path w="6836820" h="1441948">
                  <a:moveTo>
                    <a:pt x="0" y="0"/>
                  </a:moveTo>
                  <a:lnTo>
                    <a:pt x="6836820" y="0"/>
                  </a:lnTo>
                  <a:lnTo>
                    <a:pt x="6836820" y="1441949"/>
                  </a:lnTo>
                  <a:lnTo>
                    <a:pt x="0" y="1441949"/>
                  </a:lnTo>
                  <a:lnTo>
                    <a:pt x="0" y="0"/>
                  </a:lnTo>
                  <a:close/>
                </a:path>
              </a:pathLst>
            </a:custGeom>
            <a:blipFill>
              <a:blip r:embed="rId2">
                <a:extLst>
                  <a:ext uri="{96DAC541-7B7A-43D3-8B79-37D633B846F1}">
                    <asvg:svgBlip xmlns:asvg="http://schemas.microsoft.com/office/drawing/2016/SVG/main" r:embed="rId3"/>
                  </a:ext>
                </a:extLst>
              </a:blip>
              <a:stretch>
                <a:fillRect t="-946" b="-946"/>
              </a:stretch>
            </a:blipFill>
          </p:spPr>
        </p:sp>
        <p:sp>
          <p:nvSpPr>
            <p:cNvPr id="17" name="TextBox 17"/>
            <p:cNvSpPr txBox="1"/>
            <p:nvPr/>
          </p:nvSpPr>
          <p:spPr>
            <a:xfrm>
              <a:off x="1324306" y="878227"/>
              <a:ext cx="5701901" cy="1198936"/>
            </a:xfrm>
            <a:prstGeom prst="rect">
              <a:avLst/>
            </a:prstGeom>
          </p:spPr>
          <p:txBody>
            <a:bodyPr lIns="0" tIns="0" rIns="0" bIns="0" rtlCol="0" anchor="t">
              <a:spAutoFit/>
            </a:bodyPr>
            <a:lstStyle/>
            <a:p>
              <a:pPr algn="ctr">
                <a:lnSpc>
                  <a:spcPts val="2239"/>
                </a:lnSpc>
              </a:pPr>
              <a:r>
                <a:rPr lang="en-US" sz="2697" b="1">
                  <a:solidFill>
                    <a:srgbClr val="FDE4D4"/>
                  </a:solidFill>
                  <a:latin typeface="Arimo Bold"/>
                  <a:ea typeface="Arimo Bold"/>
                  <a:cs typeface="Arimo Bold"/>
                  <a:sym typeface="Arimo Bold"/>
                </a:rPr>
                <a:t>Mengindentifikasi dan mengembangkan formula tinta</a:t>
              </a:r>
            </a:p>
          </p:txBody>
        </p:sp>
        <p:sp>
          <p:nvSpPr>
            <p:cNvPr id="18" name="Freeform 18"/>
            <p:cNvSpPr/>
            <p:nvPr/>
          </p:nvSpPr>
          <p:spPr>
            <a:xfrm>
              <a:off x="0" y="0"/>
              <a:ext cx="1302714" cy="1301088"/>
            </a:xfrm>
            <a:custGeom>
              <a:avLst/>
              <a:gdLst/>
              <a:ahLst/>
              <a:cxnLst/>
              <a:rect l="l" t="t" r="r" b="b"/>
              <a:pathLst>
                <a:path w="1302714" h="1301088">
                  <a:moveTo>
                    <a:pt x="0" y="0"/>
                  </a:moveTo>
                  <a:lnTo>
                    <a:pt x="1302714" y="0"/>
                  </a:lnTo>
                  <a:lnTo>
                    <a:pt x="1302714" y="1301088"/>
                  </a:lnTo>
                  <a:lnTo>
                    <a:pt x="0" y="1301088"/>
                  </a:lnTo>
                  <a:lnTo>
                    <a:pt x="0" y="0"/>
                  </a:lnTo>
                  <a:close/>
                </a:path>
              </a:pathLst>
            </a:custGeom>
            <a:blipFill>
              <a:blip r:embed="rId4">
                <a:extLst>
                  <a:ext uri="{96DAC541-7B7A-43D3-8B79-37D633B846F1}">
                    <asvg:svgBlip xmlns:asvg="http://schemas.microsoft.com/office/drawing/2016/SVG/main" r:embed="rId5"/>
                  </a:ext>
                </a:extLst>
              </a:blip>
              <a:stretch>
                <a:fillRect t="-62" b="-62"/>
              </a:stretch>
            </a:blipFill>
          </p:spPr>
        </p:sp>
        <p:sp>
          <p:nvSpPr>
            <p:cNvPr id="19" name="TextBox 19"/>
            <p:cNvSpPr txBox="1"/>
            <p:nvPr/>
          </p:nvSpPr>
          <p:spPr>
            <a:xfrm>
              <a:off x="81082" y="357343"/>
              <a:ext cx="1183532" cy="632096"/>
            </a:xfrm>
            <a:prstGeom prst="rect">
              <a:avLst/>
            </a:prstGeom>
          </p:spPr>
          <p:txBody>
            <a:bodyPr lIns="0" tIns="0" rIns="0" bIns="0" rtlCol="0" anchor="t">
              <a:spAutoFit/>
            </a:bodyPr>
            <a:lstStyle/>
            <a:p>
              <a:pPr algn="ctr">
                <a:lnSpc>
                  <a:spcPts val="3032"/>
                </a:lnSpc>
              </a:pPr>
              <a:r>
                <a:rPr lang="en-US" sz="3653" b="1">
                  <a:solidFill>
                    <a:srgbClr val="FDE4D4"/>
                  </a:solidFill>
                  <a:latin typeface="Arimo Bold"/>
                  <a:ea typeface="Arimo Bold"/>
                  <a:cs typeface="Arimo Bold"/>
                  <a:sym typeface="Arimo Bold"/>
                </a:rPr>
                <a:t>01</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E4D4"/>
        </a:solidFill>
        <a:effectLst/>
      </p:bgPr>
    </p:bg>
    <p:spTree>
      <p:nvGrpSpPr>
        <p:cNvPr id="1" name=""/>
        <p:cNvGrpSpPr/>
        <p:nvPr/>
      </p:nvGrpSpPr>
      <p:grpSpPr>
        <a:xfrm>
          <a:off x="0" y="0"/>
          <a:ext cx="0" cy="0"/>
          <a:chOff x="0" y="0"/>
          <a:chExt cx="0" cy="0"/>
        </a:xfrm>
      </p:grpSpPr>
      <p:sp>
        <p:nvSpPr>
          <p:cNvPr id="2" name="Freeform 2"/>
          <p:cNvSpPr/>
          <p:nvPr/>
        </p:nvSpPr>
        <p:spPr>
          <a:xfrm>
            <a:off x="-936993" y="6694426"/>
            <a:ext cx="5808926" cy="4497934"/>
          </a:xfrm>
          <a:custGeom>
            <a:avLst/>
            <a:gdLst/>
            <a:ahLst/>
            <a:cxnLst/>
            <a:rect l="l" t="t" r="r" b="b"/>
            <a:pathLst>
              <a:path w="5808926" h="4497934">
                <a:moveTo>
                  <a:pt x="0" y="0"/>
                </a:moveTo>
                <a:lnTo>
                  <a:pt x="5808926" y="0"/>
                </a:lnTo>
                <a:lnTo>
                  <a:pt x="5808926" y="4497934"/>
                </a:lnTo>
                <a:lnTo>
                  <a:pt x="0" y="4497934"/>
                </a:lnTo>
                <a:lnTo>
                  <a:pt x="0" y="0"/>
                </a:lnTo>
                <a:close/>
              </a:path>
            </a:pathLst>
          </a:custGeom>
          <a:blipFill>
            <a:blip r:embed="rId2">
              <a:extLst>
                <a:ext uri="{96DAC541-7B7A-43D3-8B79-37D633B846F1}">
                  <asvg:svgBlip xmlns:asvg="http://schemas.microsoft.com/office/drawing/2016/SVG/main" r:embed="rId3"/>
                </a:ext>
              </a:extLst>
            </a:blip>
            <a:stretch>
              <a:fillRect t="-70" b="-70"/>
            </a:stretch>
          </a:blipFill>
        </p:spPr>
      </p:sp>
      <p:sp>
        <p:nvSpPr>
          <p:cNvPr id="3" name="Freeform 3"/>
          <p:cNvSpPr/>
          <p:nvPr/>
        </p:nvSpPr>
        <p:spPr>
          <a:xfrm>
            <a:off x="13611388" y="-866279"/>
            <a:ext cx="5581278" cy="4321663"/>
          </a:xfrm>
          <a:custGeom>
            <a:avLst/>
            <a:gdLst/>
            <a:ahLst/>
            <a:cxnLst/>
            <a:rect l="l" t="t" r="r" b="b"/>
            <a:pathLst>
              <a:path w="5581278" h="4321663">
                <a:moveTo>
                  <a:pt x="0" y="0"/>
                </a:moveTo>
                <a:lnTo>
                  <a:pt x="5581278" y="0"/>
                </a:lnTo>
                <a:lnTo>
                  <a:pt x="5581278" y="4321663"/>
                </a:lnTo>
                <a:lnTo>
                  <a:pt x="0" y="4321663"/>
                </a:lnTo>
                <a:lnTo>
                  <a:pt x="0" y="0"/>
                </a:lnTo>
                <a:close/>
              </a:path>
            </a:pathLst>
          </a:custGeom>
          <a:blipFill>
            <a:blip r:embed="rId4">
              <a:extLst>
                <a:ext uri="{96DAC541-7B7A-43D3-8B79-37D633B846F1}">
                  <asvg:svgBlip xmlns:asvg="http://schemas.microsoft.com/office/drawing/2016/SVG/main" r:embed="rId5"/>
                </a:ext>
              </a:extLst>
            </a:blip>
            <a:stretch>
              <a:fillRect t="-27" b="-27"/>
            </a:stretch>
          </a:blipFill>
        </p:spPr>
      </p:sp>
      <p:sp>
        <p:nvSpPr>
          <p:cNvPr id="4" name="Freeform 4"/>
          <p:cNvSpPr/>
          <p:nvPr/>
        </p:nvSpPr>
        <p:spPr>
          <a:xfrm flipV="1">
            <a:off x="3717407" y="5278661"/>
            <a:ext cx="3737458" cy="1868729"/>
          </a:xfrm>
          <a:custGeom>
            <a:avLst/>
            <a:gdLst/>
            <a:ahLst/>
            <a:cxnLst/>
            <a:rect l="l" t="t" r="r" b="b"/>
            <a:pathLst>
              <a:path w="3737458" h="1868729">
                <a:moveTo>
                  <a:pt x="0" y="1868729"/>
                </a:moveTo>
                <a:lnTo>
                  <a:pt x="3737458" y="1868729"/>
                </a:lnTo>
                <a:lnTo>
                  <a:pt x="3737458" y="0"/>
                </a:lnTo>
                <a:lnTo>
                  <a:pt x="0" y="0"/>
                </a:lnTo>
                <a:lnTo>
                  <a:pt x="0" y="1868729"/>
                </a:lnTo>
                <a:close/>
              </a:path>
            </a:pathLst>
          </a:custGeom>
          <a:blipFill>
            <a:blip r:embed="rId6">
              <a:extLst>
                <a:ext uri="{96DAC541-7B7A-43D3-8B79-37D633B846F1}">
                  <asvg:svgBlip xmlns:asvg="http://schemas.microsoft.com/office/drawing/2016/SVG/main" r:embed="rId7"/>
                </a:ext>
              </a:extLst>
            </a:blip>
            <a:stretch>
              <a:fillRect t="-127" b="-127"/>
            </a:stretch>
          </a:blipFill>
        </p:spPr>
      </p:sp>
      <p:sp>
        <p:nvSpPr>
          <p:cNvPr id="5" name="Freeform 5"/>
          <p:cNvSpPr/>
          <p:nvPr/>
        </p:nvSpPr>
        <p:spPr>
          <a:xfrm flipV="1">
            <a:off x="10870189" y="5278661"/>
            <a:ext cx="3737458" cy="1868729"/>
          </a:xfrm>
          <a:custGeom>
            <a:avLst/>
            <a:gdLst/>
            <a:ahLst/>
            <a:cxnLst/>
            <a:rect l="l" t="t" r="r" b="b"/>
            <a:pathLst>
              <a:path w="3737458" h="1868729">
                <a:moveTo>
                  <a:pt x="0" y="1868729"/>
                </a:moveTo>
                <a:lnTo>
                  <a:pt x="3737458" y="1868729"/>
                </a:lnTo>
                <a:lnTo>
                  <a:pt x="3737458" y="0"/>
                </a:lnTo>
                <a:lnTo>
                  <a:pt x="0" y="0"/>
                </a:lnTo>
                <a:lnTo>
                  <a:pt x="0" y="1868729"/>
                </a:lnTo>
                <a:close/>
              </a:path>
            </a:pathLst>
          </a:custGeom>
          <a:blipFill>
            <a:blip r:embed="rId6">
              <a:extLst>
                <a:ext uri="{96DAC541-7B7A-43D3-8B79-37D633B846F1}">
                  <asvg:svgBlip xmlns:asvg="http://schemas.microsoft.com/office/drawing/2016/SVG/main" r:embed="rId7"/>
                </a:ext>
              </a:extLst>
            </a:blip>
            <a:stretch>
              <a:fillRect t="-127" b="-127"/>
            </a:stretch>
          </a:blipFill>
        </p:spPr>
      </p:sp>
      <p:sp>
        <p:nvSpPr>
          <p:cNvPr id="6" name="Freeform 6"/>
          <p:cNvSpPr/>
          <p:nvPr/>
        </p:nvSpPr>
        <p:spPr>
          <a:xfrm>
            <a:off x="7370521" y="2993027"/>
            <a:ext cx="3737458" cy="1868729"/>
          </a:xfrm>
          <a:custGeom>
            <a:avLst/>
            <a:gdLst/>
            <a:ahLst/>
            <a:cxnLst/>
            <a:rect l="l" t="t" r="r" b="b"/>
            <a:pathLst>
              <a:path w="3737458" h="1868729">
                <a:moveTo>
                  <a:pt x="0" y="0"/>
                </a:moveTo>
                <a:lnTo>
                  <a:pt x="3737458" y="0"/>
                </a:lnTo>
                <a:lnTo>
                  <a:pt x="3737458" y="1868729"/>
                </a:lnTo>
                <a:lnTo>
                  <a:pt x="0" y="1868729"/>
                </a:lnTo>
                <a:lnTo>
                  <a:pt x="0" y="0"/>
                </a:lnTo>
                <a:close/>
              </a:path>
            </a:pathLst>
          </a:custGeom>
          <a:blipFill>
            <a:blip r:embed="rId6">
              <a:extLst>
                <a:ext uri="{96DAC541-7B7A-43D3-8B79-37D633B846F1}">
                  <asvg:svgBlip xmlns:asvg="http://schemas.microsoft.com/office/drawing/2016/SVG/main" r:embed="rId7"/>
                </a:ext>
              </a:extLst>
            </a:blip>
            <a:stretch>
              <a:fillRect t="-127" b="-127"/>
            </a:stretch>
          </a:blipFill>
        </p:spPr>
      </p:sp>
      <p:sp>
        <p:nvSpPr>
          <p:cNvPr id="7" name="Freeform 7"/>
          <p:cNvSpPr/>
          <p:nvPr/>
        </p:nvSpPr>
        <p:spPr>
          <a:xfrm rot="-10800000">
            <a:off x="10624784" y="4699056"/>
            <a:ext cx="744434" cy="743505"/>
          </a:xfrm>
          <a:custGeom>
            <a:avLst/>
            <a:gdLst/>
            <a:ahLst/>
            <a:cxnLst/>
            <a:rect l="l" t="t" r="r" b="b"/>
            <a:pathLst>
              <a:path w="744434" h="743505">
                <a:moveTo>
                  <a:pt x="0" y="0"/>
                </a:moveTo>
                <a:lnTo>
                  <a:pt x="744434" y="0"/>
                </a:lnTo>
                <a:lnTo>
                  <a:pt x="744434" y="743505"/>
                </a:lnTo>
                <a:lnTo>
                  <a:pt x="0" y="743505"/>
                </a:lnTo>
                <a:lnTo>
                  <a:pt x="0" y="0"/>
                </a:lnTo>
                <a:close/>
              </a:path>
            </a:pathLst>
          </a:custGeom>
          <a:blipFill>
            <a:blip r:embed="rId8">
              <a:extLst>
                <a:ext uri="{96DAC541-7B7A-43D3-8B79-37D633B846F1}">
                  <asvg:svgBlip xmlns:asvg="http://schemas.microsoft.com/office/drawing/2016/SVG/main" r:embed="rId9"/>
                </a:ext>
              </a:extLst>
            </a:blip>
            <a:stretch>
              <a:fillRect t="-62" b="-62"/>
            </a:stretch>
          </a:blipFill>
        </p:spPr>
      </p:sp>
      <p:sp>
        <p:nvSpPr>
          <p:cNvPr id="8" name="Freeform 8"/>
          <p:cNvSpPr/>
          <p:nvPr/>
        </p:nvSpPr>
        <p:spPr>
          <a:xfrm rot="-10800000">
            <a:off x="3419342" y="4699056"/>
            <a:ext cx="744434" cy="743505"/>
          </a:xfrm>
          <a:custGeom>
            <a:avLst/>
            <a:gdLst/>
            <a:ahLst/>
            <a:cxnLst/>
            <a:rect l="l" t="t" r="r" b="b"/>
            <a:pathLst>
              <a:path w="744434" h="743505">
                <a:moveTo>
                  <a:pt x="0" y="0"/>
                </a:moveTo>
                <a:lnTo>
                  <a:pt x="744434" y="0"/>
                </a:lnTo>
                <a:lnTo>
                  <a:pt x="744434" y="743505"/>
                </a:lnTo>
                <a:lnTo>
                  <a:pt x="0" y="743505"/>
                </a:lnTo>
                <a:lnTo>
                  <a:pt x="0" y="0"/>
                </a:lnTo>
                <a:close/>
              </a:path>
            </a:pathLst>
          </a:custGeom>
          <a:blipFill>
            <a:blip r:embed="rId8">
              <a:extLst>
                <a:ext uri="{96DAC541-7B7A-43D3-8B79-37D633B846F1}">
                  <asvg:svgBlip xmlns:asvg="http://schemas.microsoft.com/office/drawing/2016/SVG/main" r:embed="rId9"/>
                </a:ext>
              </a:extLst>
            </a:blip>
            <a:stretch>
              <a:fillRect t="-62" b="-62"/>
            </a:stretch>
          </a:blipFill>
        </p:spPr>
      </p:sp>
      <p:sp>
        <p:nvSpPr>
          <p:cNvPr id="9" name="Freeform 9"/>
          <p:cNvSpPr/>
          <p:nvPr/>
        </p:nvSpPr>
        <p:spPr>
          <a:xfrm rot="-10800000">
            <a:off x="7014341" y="4699056"/>
            <a:ext cx="744434" cy="743505"/>
          </a:xfrm>
          <a:custGeom>
            <a:avLst/>
            <a:gdLst/>
            <a:ahLst/>
            <a:cxnLst/>
            <a:rect l="l" t="t" r="r" b="b"/>
            <a:pathLst>
              <a:path w="744434" h="743505">
                <a:moveTo>
                  <a:pt x="0" y="0"/>
                </a:moveTo>
                <a:lnTo>
                  <a:pt x="744434" y="0"/>
                </a:lnTo>
                <a:lnTo>
                  <a:pt x="744434" y="743505"/>
                </a:lnTo>
                <a:lnTo>
                  <a:pt x="0" y="743505"/>
                </a:lnTo>
                <a:lnTo>
                  <a:pt x="0" y="0"/>
                </a:lnTo>
                <a:close/>
              </a:path>
            </a:pathLst>
          </a:custGeom>
          <a:blipFill>
            <a:blip r:embed="rId10">
              <a:extLst>
                <a:ext uri="{96DAC541-7B7A-43D3-8B79-37D633B846F1}">
                  <asvg:svgBlip xmlns:asvg="http://schemas.microsoft.com/office/drawing/2016/SVG/main" r:embed="rId11"/>
                </a:ext>
              </a:extLst>
            </a:blip>
            <a:stretch>
              <a:fillRect t="-62" b="-62"/>
            </a:stretch>
          </a:blipFill>
        </p:spPr>
      </p:sp>
      <p:sp>
        <p:nvSpPr>
          <p:cNvPr id="10" name="Freeform 10"/>
          <p:cNvSpPr/>
          <p:nvPr/>
        </p:nvSpPr>
        <p:spPr>
          <a:xfrm rot="-10800000">
            <a:off x="14124224" y="4699056"/>
            <a:ext cx="744434" cy="743505"/>
          </a:xfrm>
          <a:custGeom>
            <a:avLst/>
            <a:gdLst/>
            <a:ahLst/>
            <a:cxnLst/>
            <a:rect l="l" t="t" r="r" b="b"/>
            <a:pathLst>
              <a:path w="744434" h="743505">
                <a:moveTo>
                  <a:pt x="0" y="0"/>
                </a:moveTo>
                <a:lnTo>
                  <a:pt x="744434" y="0"/>
                </a:lnTo>
                <a:lnTo>
                  <a:pt x="744434" y="743505"/>
                </a:lnTo>
                <a:lnTo>
                  <a:pt x="0" y="743505"/>
                </a:lnTo>
                <a:lnTo>
                  <a:pt x="0" y="0"/>
                </a:lnTo>
                <a:close/>
              </a:path>
            </a:pathLst>
          </a:custGeom>
          <a:blipFill>
            <a:blip r:embed="rId10">
              <a:extLst>
                <a:ext uri="{96DAC541-7B7A-43D3-8B79-37D633B846F1}">
                  <asvg:svgBlip xmlns:asvg="http://schemas.microsoft.com/office/drawing/2016/SVG/main" r:embed="rId11"/>
                </a:ext>
              </a:extLst>
            </a:blip>
            <a:stretch>
              <a:fillRect t="-62" b="-62"/>
            </a:stretch>
          </a:blipFill>
        </p:spPr>
      </p:sp>
      <p:sp>
        <p:nvSpPr>
          <p:cNvPr id="11" name="Freeform 11"/>
          <p:cNvSpPr/>
          <p:nvPr/>
        </p:nvSpPr>
        <p:spPr>
          <a:xfrm>
            <a:off x="7370521" y="8518990"/>
            <a:ext cx="8025252" cy="461452"/>
          </a:xfrm>
          <a:custGeom>
            <a:avLst/>
            <a:gdLst/>
            <a:ahLst/>
            <a:cxnLst/>
            <a:rect l="l" t="t" r="r" b="b"/>
            <a:pathLst>
              <a:path w="8025252" h="461452">
                <a:moveTo>
                  <a:pt x="0" y="0"/>
                </a:moveTo>
                <a:lnTo>
                  <a:pt x="8025252" y="0"/>
                </a:lnTo>
                <a:lnTo>
                  <a:pt x="8025252" y="461452"/>
                </a:lnTo>
                <a:lnTo>
                  <a:pt x="0" y="46145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8545278" y="4537113"/>
            <a:ext cx="1387945" cy="1370017"/>
          </a:xfrm>
          <a:custGeom>
            <a:avLst/>
            <a:gdLst/>
            <a:ahLst/>
            <a:cxnLst/>
            <a:rect l="l" t="t" r="r" b="b"/>
            <a:pathLst>
              <a:path w="1387945" h="1370017">
                <a:moveTo>
                  <a:pt x="0" y="0"/>
                </a:moveTo>
                <a:lnTo>
                  <a:pt x="1387944" y="0"/>
                </a:lnTo>
                <a:lnTo>
                  <a:pt x="1387944" y="1370017"/>
                </a:lnTo>
                <a:lnTo>
                  <a:pt x="0" y="137001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1961571" y="4313444"/>
            <a:ext cx="1573745" cy="1514729"/>
          </a:xfrm>
          <a:custGeom>
            <a:avLst/>
            <a:gdLst/>
            <a:ahLst/>
            <a:cxnLst/>
            <a:rect l="l" t="t" r="r" b="b"/>
            <a:pathLst>
              <a:path w="1573745" h="1514729">
                <a:moveTo>
                  <a:pt x="0" y="0"/>
                </a:moveTo>
                <a:lnTo>
                  <a:pt x="1573744" y="0"/>
                </a:lnTo>
                <a:lnTo>
                  <a:pt x="1573744" y="1514729"/>
                </a:lnTo>
                <a:lnTo>
                  <a:pt x="0" y="151472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4780851" y="4537113"/>
            <a:ext cx="1286589" cy="1286589"/>
          </a:xfrm>
          <a:custGeom>
            <a:avLst/>
            <a:gdLst/>
            <a:ahLst/>
            <a:cxnLst/>
            <a:rect l="l" t="t" r="r" b="b"/>
            <a:pathLst>
              <a:path w="1286589" h="1286589">
                <a:moveTo>
                  <a:pt x="0" y="0"/>
                </a:moveTo>
                <a:lnTo>
                  <a:pt x="1286589" y="0"/>
                </a:lnTo>
                <a:lnTo>
                  <a:pt x="1286589" y="1286590"/>
                </a:lnTo>
                <a:lnTo>
                  <a:pt x="0" y="128659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5" name="TextBox 15"/>
          <p:cNvSpPr txBox="1"/>
          <p:nvPr/>
        </p:nvSpPr>
        <p:spPr>
          <a:xfrm>
            <a:off x="5424145" y="1754283"/>
            <a:ext cx="7439710" cy="547127"/>
          </a:xfrm>
          <a:prstGeom prst="rect">
            <a:avLst/>
          </a:prstGeom>
        </p:spPr>
        <p:txBody>
          <a:bodyPr lIns="0" tIns="0" rIns="0" bIns="0" rtlCol="0" anchor="t">
            <a:spAutoFit/>
          </a:bodyPr>
          <a:lstStyle/>
          <a:p>
            <a:pPr algn="ctr">
              <a:lnSpc>
                <a:spcPts val="5110"/>
              </a:lnSpc>
            </a:pPr>
            <a:r>
              <a:rPr lang="en-US" sz="6157" b="1">
                <a:solidFill>
                  <a:srgbClr val="642636"/>
                </a:solidFill>
                <a:latin typeface="Arimo Bold"/>
                <a:ea typeface="Arimo Bold"/>
                <a:cs typeface="Arimo Bold"/>
                <a:sym typeface="Arimo Bold"/>
              </a:rPr>
              <a:t> METODOLOGY</a:t>
            </a:r>
          </a:p>
        </p:txBody>
      </p:sp>
      <p:sp>
        <p:nvSpPr>
          <p:cNvPr id="16" name="TextBox 16"/>
          <p:cNvSpPr txBox="1"/>
          <p:nvPr/>
        </p:nvSpPr>
        <p:spPr>
          <a:xfrm>
            <a:off x="7815932" y="6241600"/>
            <a:ext cx="2846635" cy="330505"/>
          </a:xfrm>
          <a:prstGeom prst="rect">
            <a:avLst/>
          </a:prstGeom>
        </p:spPr>
        <p:txBody>
          <a:bodyPr lIns="0" tIns="0" rIns="0" bIns="0" rtlCol="0" anchor="t">
            <a:spAutoFit/>
          </a:bodyPr>
          <a:lstStyle/>
          <a:p>
            <a:pPr algn="ctr">
              <a:lnSpc>
                <a:spcPts val="2493"/>
              </a:lnSpc>
            </a:pPr>
            <a:r>
              <a:rPr lang="en-US" sz="2247" b="1">
                <a:solidFill>
                  <a:srgbClr val="584B41"/>
                </a:solidFill>
                <a:latin typeface="Arimo Bold"/>
                <a:ea typeface="Arimo Bold"/>
                <a:cs typeface="Arimo Bold"/>
                <a:sym typeface="Arimo Bold"/>
              </a:rPr>
              <a:t>Desain pulpen</a:t>
            </a:r>
          </a:p>
        </p:txBody>
      </p:sp>
      <p:sp>
        <p:nvSpPr>
          <p:cNvPr id="17" name="TextBox 17"/>
          <p:cNvSpPr txBox="1"/>
          <p:nvPr/>
        </p:nvSpPr>
        <p:spPr>
          <a:xfrm>
            <a:off x="4000828" y="3964922"/>
            <a:ext cx="2846635" cy="309149"/>
          </a:xfrm>
          <a:prstGeom prst="rect">
            <a:avLst/>
          </a:prstGeom>
        </p:spPr>
        <p:txBody>
          <a:bodyPr lIns="0" tIns="0" rIns="0" bIns="0" rtlCol="0" anchor="t">
            <a:spAutoFit/>
          </a:bodyPr>
          <a:lstStyle/>
          <a:p>
            <a:pPr algn="ctr">
              <a:lnSpc>
                <a:spcPts val="2493"/>
              </a:lnSpc>
            </a:pPr>
            <a:r>
              <a:rPr lang="en-US" sz="2247" b="1">
                <a:solidFill>
                  <a:srgbClr val="642636"/>
                </a:solidFill>
                <a:latin typeface="Arimo Bold"/>
                <a:ea typeface="Arimo Bold"/>
                <a:cs typeface="Arimo Bold"/>
                <a:sym typeface="Arimo Bold"/>
              </a:rPr>
              <a:t>Analisis kimia</a:t>
            </a:r>
          </a:p>
        </p:txBody>
      </p:sp>
      <p:sp>
        <p:nvSpPr>
          <p:cNvPr id="18" name="TextBox 18"/>
          <p:cNvSpPr txBox="1"/>
          <p:nvPr/>
        </p:nvSpPr>
        <p:spPr>
          <a:xfrm>
            <a:off x="11325125" y="3493547"/>
            <a:ext cx="2846635" cy="621187"/>
          </a:xfrm>
          <a:prstGeom prst="rect">
            <a:avLst/>
          </a:prstGeom>
        </p:spPr>
        <p:txBody>
          <a:bodyPr lIns="0" tIns="0" rIns="0" bIns="0" rtlCol="0" anchor="t">
            <a:spAutoFit/>
          </a:bodyPr>
          <a:lstStyle/>
          <a:p>
            <a:pPr algn="ctr">
              <a:lnSpc>
                <a:spcPts val="2493"/>
              </a:lnSpc>
            </a:pPr>
            <a:r>
              <a:rPr lang="en-US" sz="2247" b="1">
                <a:solidFill>
                  <a:srgbClr val="584B41"/>
                </a:solidFill>
                <a:latin typeface="Arimo Bold"/>
                <a:ea typeface="Arimo Bold"/>
                <a:cs typeface="Arimo Bold"/>
                <a:sym typeface="Arimo Bold"/>
              </a:rPr>
              <a:t>Pengujian jenis kertas</a:t>
            </a:r>
          </a:p>
        </p:txBody>
      </p:sp>
      <p:sp>
        <p:nvSpPr>
          <p:cNvPr id="19" name="TextBox 19"/>
          <p:cNvSpPr txBox="1"/>
          <p:nvPr/>
        </p:nvSpPr>
        <p:spPr>
          <a:xfrm>
            <a:off x="6339447" y="7566490"/>
            <a:ext cx="2230836" cy="768655"/>
          </a:xfrm>
          <a:prstGeom prst="rect">
            <a:avLst/>
          </a:prstGeom>
        </p:spPr>
        <p:txBody>
          <a:bodyPr lIns="0" tIns="0" rIns="0" bIns="0" rtlCol="0" anchor="t">
            <a:spAutoFit/>
          </a:bodyPr>
          <a:lstStyle/>
          <a:p>
            <a:pPr algn="ctr">
              <a:lnSpc>
                <a:spcPts val="1954"/>
              </a:lnSpc>
            </a:pPr>
            <a:r>
              <a:rPr lang="en-US" sz="1760" b="1">
                <a:solidFill>
                  <a:srgbClr val="584B41"/>
                </a:solidFill>
                <a:latin typeface="Arimo Bold"/>
                <a:ea typeface="Arimo Bold"/>
                <a:cs typeface="Arimo Bold"/>
                <a:sym typeface="Arimo Bold"/>
              </a:rPr>
              <a:t>Tahap 1: Perencanaan dan Desain Eksperimen</a:t>
            </a:r>
          </a:p>
        </p:txBody>
      </p:sp>
      <p:sp>
        <p:nvSpPr>
          <p:cNvPr id="20" name="TextBox 20"/>
          <p:cNvSpPr txBox="1"/>
          <p:nvPr/>
        </p:nvSpPr>
        <p:spPr>
          <a:xfrm>
            <a:off x="9037140" y="9123317"/>
            <a:ext cx="2230836" cy="1014983"/>
          </a:xfrm>
          <a:prstGeom prst="rect">
            <a:avLst/>
          </a:prstGeom>
        </p:spPr>
        <p:txBody>
          <a:bodyPr lIns="0" tIns="0" rIns="0" bIns="0" rtlCol="0" anchor="t">
            <a:spAutoFit/>
          </a:bodyPr>
          <a:lstStyle/>
          <a:p>
            <a:pPr algn="ctr">
              <a:lnSpc>
                <a:spcPts val="1954"/>
              </a:lnSpc>
            </a:pPr>
            <a:r>
              <a:rPr lang="en-US" sz="1760" b="1">
                <a:solidFill>
                  <a:srgbClr val="584B41"/>
                </a:solidFill>
                <a:latin typeface="Arimo Bold"/>
                <a:ea typeface="Arimo Bold"/>
                <a:cs typeface="Arimo Bold"/>
                <a:sym typeface="Arimo Bold"/>
              </a:rPr>
              <a:t>Tahap 2: Pengembangan Formula dan Uji Awal</a:t>
            </a:r>
          </a:p>
        </p:txBody>
      </p:sp>
      <p:sp>
        <p:nvSpPr>
          <p:cNvPr id="21" name="TextBox 21"/>
          <p:cNvSpPr txBox="1"/>
          <p:nvPr/>
        </p:nvSpPr>
        <p:spPr>
          <a:xfrm>
            <a:off x="11380552" y="7747465"/>
            <a:ext cx="2230836" cy="522326"/>
          </a:xfrm>
          <a:prstGeom prst="rect">
            <a:avLst/>
          </a:prstGeom>
        </p:spPr>
        <p:txBody>
          <a:bodyPr lIns="0" tIns="0" rIns="0" bIns="0" rtlCol="0" anchor="t">
            <a:spAutoFit/>
          </a:bodyPr>
          <a:lstStyle/>
          <a:p>
            <a:pPr algn="ctr">
              <a:lnSpc>
                <a:spcPts val="1954"/>
              </a:lnSpc>
            </a:pPr>
            <a:r>
              <a:rPr lang="en-US" sz="1760" b="1">
                <a:solidFill>
                  <a:srgbClr val="584B41"/>
                </a:solidFill>
                <a:latin typeface="Arimo Bold"/>
                <a:ea typeface="Arimo Bold"/>
                <a:cs typeface="Arimo Bold"/>
                <a:sym typeface="Arimo Bold"/>
              </a:rPr>
              <a:t>Tahap 3: Validasi dan Uji Keamanan</a:t>
            </a:r>
          </a:p>
        </p:txBody>
      </p:sp>
      <p:sp>
        <p:nvSpPr>
          <p:cNvPr id="22" name="TextBox 22"/>
          <p:cNvSpPr txBox="1"/>
          <p:nvPr/>
        </p:nvSpPr>
        <p:spPr>
          <a:xfrm>
            <a:off x="14124224" y="9248775"/>
            <a:ext cx="2230836" cy="522326"/>
          </a:xfrm>
          <a:prstGeom prst="rect">
            <a:avLst/>
          </a:prstGeom>
        </p:spPr>
        <p:txBody>
          <a:bodyPr lIns="0" tIns="0" rIns="0" bIns="0" rtlCol="0" anchor="t">
            <a:spAutoFit/>
          </a:bodyPr>
          <a:lstStyle/>
          <a:p>
            <a:pPr algn="ctr">
              <a:lnSpc>
                <a:spcPts val="1954"/>
              </a:lnSpc>
            </a:pPr>
            <a:r>
              <a:rPr lang="en-US" sz="1760" b="1">
                <a:solidFill>
                  <a:srgbClr val="584B41"/>
                </a:solidFill>
                <a:latin typeface="Arimo Bold"/>
                <a:ea typeface="Arimo Bold"/>
                <a:cs typeface="Arimo Bold"/>
                <a:sym typeface="Arimo Bold"/>
              </a:rPr>
              <a:t>Tahap 4: Pengujian Pasar dan Produk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E4D4"/>
        </a:solidFill>
        <a:effectLst/>
      </p:bgPr>
    </p:bg>
    <p:spTree>
      <p:nvGrpSpPr>
        <p:cNvPr id="1" name=""/>
        <p:cNvGrpSpPr/>
        <p:nvPr/>
      </p:nvGrpSpPr>
      <p:grpSpPr>
        <a:xfrm>
          <a:off x="0" y="0"/>
          <a:ext cx="0" cy="0"/>
          <a:chOff x="0" y="0"/>
          <a:chExt cx="0" cy="0"/>
        </a:xfrm>
      </p:grpSpPr>
      <p:sp>
        <p:nvSpPr>
          <p:cNvPr id="2" name="Freeform 2"/>
          <p:cNvSpPr/>
          <p:nvPr/>
        </p:nvSpPr>
        <p:spPr>
          <a:xfrm>
            <a:off x="6985523" y="325604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082855" y="1419225"/>
            <a:ext cx="10122291" cy="547160"/>
          </a:xfrm>
          <a:prstGeom prst="rect">
            <a:avLst/>
          </a:prstGeom>
        </p:spPr>
        <p:txBody>
          <a:bodyPr lIns="0" tIns="0" rIns="0" bIns="0" rtlCol="0" anchor="t">
            <a:spAutoFit/>
          </a:bodyPr>
          <a:lstStyle/>
          <a:p>
            <a:pPr algn="ctr">
              <a:lnSpc>
                <a:spcPts val="5110"/>
              </a:lnSpc>
            </a:pPr>
            <a:r>
              <a:rPr lang="en-US" sz="6157" b="1">
                <a:solidFill>
                  <a:srgbClr val="642636"/>
                </a:solidFill>
                <a:latin typeface="Arimo Bold"/>
                <a:ea typeface="Arimo Bold"/>
                <a:cs typeface="Arimo Bold"/>
                <a:sym typeface="Arimo Bold"/>
              </a:rPr>
              <a:t>HASIL DAN BAHAN</a:t>
            </a:r>
          </a:p>
        </p:txBody>
      </p:sp>
      <p:sp>
        <p:nvSpPr>
          <p:cNvPr id="4" name="TextBox 4"/>
          <p:cNvSpPr txBox="1"/>
          <p:nvPr/>
        </p:nvSpPr>
        <p:spPr>
          <a:xfrm>
            <a:off x="3915643" y="3820404"/>
            <a:ext cx="2257117" cy="344170"/>
          </a:xfrm>
          <a:prstGeom prst="rect">
            <a:avLst/>
          </a:prstGeom>
        </p:spPr>
        <p:txBody>
          <a:bodyPr lIns="0" tIns="0" rIns="0" bIns="0" rtlCol="0" anchor="t">
            <a:spAutoFit/>
          </a:bodyPr>
          <a:lstStyle/>
          <a:p>
            <a:pPr algn="r">
              <a:lnSpc>
                <a:spcPts val="2377"/>
              </a:lnSpc>
            </a:pPr>
            <a:r>
              <a:rPr lang="en-US" sz="2865" b="1">
                <a:solidFill>
                  <a:srgbClr val="642636"/>
                </a:solidFill>
                <a:latin typeface="Arimo Bold"/>
                <a:ea typeface="Arimo Bold"/>
                <a:cs typeface="Arimo Bold"/>
                <a:sym typeface="Arimo Bold"/>
              </a:rPr>
              <a:t>TINTA</a:t>
            </a:r>
          </a:p>
        </p:txBody>
      </p:sp>
      <p:sp>
        <p:nvSpPr>
          <p:cNvPr id="5" name="TextBox 5"/>
          <p:cNvSpPr txBox="1"/>
          <p:nvPr/>
        </p:nvSpPr>
        <p:spPr>
          <a:xfrm>
            <a:off x="4685653" y="6929475"/>
            <a:ext cx="2257117" cy="264636"/>
          </a:xfrm>
          <a:prstGeom prst="rect">
            <a:avLst/>
          </a:prstGeom>
        </p:spPr>
        <p:txBody>
          <a:bodyPr lIns="0" tIns="0" rIns="0" bIns="0" rtlCol="0" anchor="t">
            <a:spAutoFit/>
          </a:bodyPr>
          <a:lstStyle/>
          <a:p>
            <a:pPr algn="r">
              <a:lnSpc>
                <a:spcPts val="2377"/>
              </a:lnSpc>
            </a:pPr>
            <a:r>
              <a:rPr lang="en-US" sz="2865" b="1">
                <a:solidFill>
                  <a:srgbClr val="642636"/>
                </a:solidFill>
                <a:latin typeface="Arimo Bold"/>
                <a:ea typeface="Arimo Bold"/>
                <a:cs typeface="Arimo Bold"/>
                <a:sym typeface="Arimo Bold"/>
              </a:rPr>
              <a:t>PENA</a:t>
            </a:r>
          </a:p>
        </p:txBody>
      </p:sp>
      <p:sp>
        <p:nvSpPr>
          <p:cNvPr id="6" name="TextBox 6"/>
          <p:cNvSpPr txBox="1"/>
          <p:nvPr/>
        </p:nvSpPr>
        <p:spPr>
          <a:xfrm>
            <a:off x="12146351" y="4497405"/>
            <a:ext cx="2714817" cy="344170"/>
          </a:xfrm>
          <a:prstGeom prst="rect">
            <a:avLst/>
          </a:prstGeom>
        </p:spPr>
        <p:txBody>
          <a:bodyPr lIns="0" tIns="0" rIns="0" bIns="0" rtlCol="0" anchor="t">
            <a:spAutoFit/>
          </a:bodyPr>
          <a:lstStyle/>
          <a:p>
            <a:pPr algn="l">
              <a:lnSpc>
                <a:spcPts val="2377"/>
              </a:lnSpc>
            </a:pPr>
            <a:r>
              <a:rPr lang="en-US" sz="2865" b="1">
                <a:solidFill>
                  <a:srgbClr val="642636"/>
                </a:solidFill>
                <a:latin typeface="Arimo Bold"/>
                <a:ea typeface="Arimo Bold"/>
                <a:cs typeface="Arimo Bold"/>
                <a:sym typeface="Arimo Bold"/>
              </a:rPr>
              <a:t>PENGHAPUS</a:t>
            </a:r>
          </a:p>
        </p:txBody>
      </p:sp>
      <p:sp>
        <p:nvSpPr>
          <p:cNvPr id="7" name="Freeform 7"/>
          <p:cNvSpPr/>
          <p:nvPr/>
        </p:nvSpPr>
        <p:spPr>
          <a:xfrm>
            <a:off x="13323810" y="5720798"/>
            <a:ext cx="6053804" cy="4687546"/>
          </a:xfrm>
          <a:custGeom>
            <a:avLst/>
            <a:gdLst/>
            <a:ahLst/>
            <a:cxnLst/>
            <a:rect l="l" t="t" r="r" b="b"/>
            <a:pathLst>
              <a:path w="6053804" h="4687546">
                <a:moveTo>
                  <a:pt x="0" y="0"/>
                </a:moveTo>
                <a:lnTo>
                  <a:pt x="6053804" y="0"/>
                </a:lnTo>
                <a:lnTo>
                  <a:pt x="6053804" y="4687546"/>
                </a:lnTo>
                <a:lnTo>
                  <a:pt x="0" y="4687546"/>
                </a:lnTo>
                <a:lnTo>
                  <a:pt x="0" y="0"/>
                </a:lnTo>
                <a:close/>
              </a:path>
            </a:pathLst>
          </a:custGeom>
          <a:blipFill>
            <a:blip r:embed="rId4">
              <a:extLst>
                <a:ext uri="{96DAC541-7B7A-43D3-8B79-37D633B846F1}">
                  <asvg:svgBlip xmlns:asvg="http://schemas.microsoft.com/office/drawing/2016/SVG/main" r:embed="rId5"/>
                </a:ext>
              </a:extLst>
            </a:blip>
            <a:stretch>
              <a:fillRect t="-54" b="-54"/>
            </a:stretch>
          </a:blipFill>
        </p:spPr>
      </p:sp>
      <p:sp>
        <p:nvSpPr>
          <p:cNvPr id="8" name="Freeform 8"/>
          <p:cNvSpPr/>
          <p:nvPr/>
        </p:nvSpPr>
        <p:spPr>
          <a:xfrm>
            <a:off x="13587496" y="8352527"/>
            <a:ext cx="4676886" cy="3621380"/>
          </a:xfrm>
          <a:custGeom>
            <a:avLst/>
            <a:gdLst/>
            <a:ahLst/>
            <a:cxnLst/>
            <a:rect l="l" t="t" r="r" b="b"/>
            <a:pathLst>
              <a:path w="4676886" h="3621380">
                <a:moveTo>
                  <a:pt x="0" y="0"/>
                </a:moveTo>
                <a:lnTo>
                  <a:pt x="4676886" y="0"/>
                </a:lnTo>
                <a:lnTo>
                  <a:pt x="4676886" y="3621380"/>
                </a:lnTo>
                <a:lnTo>
                  <a:pt x="0" y="3621380"/>
                </a:lnTo>
                <a:lnTo>
                  <a:pt x="0" y="0"/>
                </a:lnTo>
                <a:close/>
              </a:path>
            </a:pathLst>
          </a:custGeom>
          <a:blipFill>
            <a:blip r:embed="rId6">
              <a:extLst>
                <a:ext uri="{96DAC541-7B7A-43D3-8B79-37D633B846F1}">
                  <asvg:svgBlip xmlns:asvg="http://schemas.microsoft.com/office/drawing/2016/SVG/main" r:embed="rId7"/>
                </a:ext>
              </a:extLst>
            </a:blip>
            <a:stretch>
              <a:fillRect t="-4" b="-4"/>
            </a:stretch>
          </a:blipFill>
        </p:spPr>
      </p:sp>
      <p:sp>
        <p:nvSpPr>
          <p:cNvPr id="9" name="Freeform 9"/>
          <p:cNvSpPr/>
          <p:nvPr/>
        </p:nvSpPr>
        <p:spPr>
          <a:xfrm>
            <a:off x="6513124" y="3035792"/>
            <a:ext cx="2280498" cy="2277651"/>
          </a:xfrm>
          <a:custGeom>
            <a:avLst/>
            <a:gdLst/>
            <a:ahLst/>
            <a:cxnLst/>
            <a:rect l="l" t="t" r="r" b="b"/>
            <a:pathLst>
              <a:path w="2280498" h="2277651">
                <a:moveTo>
                  <a:pt x="0" y="0"/>
                </a:moveTo>
                <a:lnTo>
                  <a:pt x="2280498" y="0"/>
                </a:lnTo>
                <a:lnTo>
                  <a:pt x="2280498" y="2277651"/>
                </a:lnTo>
                <a:lnTo>
                  <a:pt x="0" y="2277651"/>
                </a:lnTo>
                <a:lnTo>
                  <a:pt x="0" y="0"/>
                </a:lnTo>
                <a:close/>
              </a:path>
            </a:pathLst>
          </a:custGeom>
          <a:blipFill>
            <a:blip r:embed="rId8">
              <a:extLst>
                <a:ext uri="{96DAC541-7B7A-43D3-8B79-37D633B846F1}">
                  <asvg:svgBlip xmlns:asvg="http://schemas.microsoft.com/office/drawing/2016/SVG/main" r:embed="rId9"/>
                </a:ext>
              </a:extLst>
            </a:blip>
            <a:stretch>
              <a:fillRect t="-62" b="-62"/>
            </a:stretch>
          </a:blipFill>
        </p:spPr>
      </p:sp>
      <p:sp>
        <p:nvSpPr>
          <p:cNvPr id="10" name="Freeform 10"/>
          <p:cNvSpPr/>
          <p:nvPr/>
        </p:nvSpPr>
        <p:spPr>
          <a:xfrm>
            <a:off x="9822619" y="3876709"/>
            <a:ext cx="1952257" cy="1949820"/>
          </a:xfrm>
          <a:custGeom>
            <a:avLst/>
            <a:gdLst/>
            <a:ahLst/>
            <a:cxnLst/>
            <a:rect l="l" t="t" r="r" b="b"/>
            <a:pathLst>
              <a:path w="1952257" h="1949820">
                <a:moveTo>
                  <a:pt x="0" y="0"/>
                </a:moveTo>
                <a:lnTo>
                  <a:pt x="1952257" y="0"/>
                </a:lnTo>
                <a:lnTo>
                  <a:pt x="1952257" y="1949820"/>
                </a:lnTo>
                <a:lnTo>
                  <a:pt x="0" y="1949820"/>
                </a:lnTo>
                <a:lnTo>
                  <a:pt x="0" y="0"/>
                </a:lnTo>
                <a:close/>
              </a:path>
            </a:pathLst>
          </a:custGeom>
          <a:blipFill>
            <a:blip r:embed="rId8">
              <a:extLst>
                <a:ext uri="{96DAC541-7B7A-43D3-8B79-37D633B846F1}">
                  <asvg:svgBlip xmlns:asvg="http://schemas.microsoft.com/office/drawing/2016/SVG/main" r:embed="rId9"/>
                </a:ext>
              </a:extLst>
            </a:blip>
            <a:stretch>
              <a:fillRect t="-62" b="-62"/>
            </a:stretch>
          </a:blipFill>
        </p:spPr>
      </p:sp>
      <p:sp>
        <p:nvSpPr>
          <p:cNvPr id="11" name="Freeform 11"/>
          <p:cNvSpPr/>
          <p:nvPr/>
        </p:nvSpPr>
        <p:spPr>
          <a:xfrm>
            <a:off x="-178670" y="-255783"/>
            <a:ext cx="1395342" cy="1393600"/>
          </a:xfrm>
          <a:custGeom>
            <a:avLst/>
            <a:gdLst/>
            <a:ahLst/>
            <a:cxnLst/>
            <a:rect l="l" t="t" r="r" b="b"/>
            <a:pathLst>
              <a:path w="1395342" h="1393600">
                <a:moveTo>
                  <a:pt x="0" y="0"/>
                </a:moveTo>
                <a:lnTo>
                  <a:pt x="1395342" y="0"/>
                </a:lnTo>
                <a:lnTo>
                  <a:pt x="1395342" y="1393600"/>
                </a:lnTo>
                <a:lnTo>
                  <a:pt x="0" y="1393600"/>
                </a:lnTo>
                <a:lnTo>
                  <a:pt x="0" y="0"/>
                </a:lnTo>
                <a:close/>
              </a:path>
            </a:pathLst>
          </a:custGeom>
          <a:blipFill>
            <a:blip r:embed="rId8">
              <a:extLst>
                <a:ext uri="{96DAC541-7B7A-43D3-8B79-37D633B846F1}">
                  <asvg:svgBlip xmlns:asvg="http://schemas.microsoft.com/office/drawing/2016/SVG/main" r:embed="rId9"/>
                </a:ext>
              </a:extLst>
            </a:blip>
            <a:stretch>
              <a:fillRect t="-62" b="-62"/>
            </a:stretch>
          </a:blipFill>
        </p:spPr>
      </p:sp>
      <p:sp>
        <p:nvSpPr>
          <p:cNvPr id="12" name="Freeform 12"/>
          <p:cNvSpPr/>
          <p:nvPr/>
        </p:nvSpPr>
        <p:spPr>
          <a:xfrm>
            <a:off x="1869990" y="2251857"/>
            <a:ext cx="679815" cy="678966"/>
          </a:xfrm>
          <a:custGeom>
            <a:avLst/>
            <a:gdLst/>
            <a:ahLst/>
            <a:cxnLst/>
            <a:rect l="l" t="t" r="r" b="b"/>
            <a:pathLst>
              <a:path w="679815" h="678966">
                <a:moveTo>
                  <a:pt x="0" y="0"/>
                </a:moveTo>
                <a:lnTo>
                  <a:pt x="679815" y="0"/>
                </a:lnTo>
                <a:lnTo>
                  <a:pt x="679815" y="678966"/>
                </a:lnTo>
                <a:lnTo>
                  <a:pt x="0" y="678966"/>
                </a:lnTo>
                <a:lnTo>
                  <a:pt x="0" y="0"/>
                </a:lnTo>
                <a:close/>
              </a:path>
            </a:pathLst>
          </a:custGeom>
          <a:blipFill>
            <a:blip r:embed="rId8">
              <a:extLst>
                <a:ext uri="{96DAC541-7B7A-43D3-8B79-37D633B846F1}">
                  <asvg:svgBlip xmlns:asvg="http://schemas.microsoft.com/office/drawing/2016/SVG/main" r:embed="rId9"/>
                </a:ext>
              </a:extLst>
            </a:blip>
            <a:stretch>
              <a:fillRect t="-62" b="-62"/>
            </a:stretch>
          </a:blipFill>
        </p:spPr>
      </p:sp>
      <p:sp>
        <p:nvSpPr>
          <p:cNvPr id="13" name="Freeform 13"/>
          <p:cNvSpPr/>
          <p:nvPr/>
        </p:nvSpPr>
        <p:spPr>
          <a:xfrm>
            <a:off x="7326846" y="6058343"/>
            <a:ext cx="1952257" cy="1949820"/>
          </a:xfrm>
          <a:custGeom>
            <a:avLst/>
            <a:gdLst/>
            <a:ahLst/>
            <a:cxnLst/>
            <a:rect l="l" t="t" r="r" b="b"/>
            <a:pathLst>
              <a:path w="1952257" h="1949820">
                <a:moveTo>
                  <a:pt x="0" y="0"/>
                </a:moveTo>
                <a:lnTo>
                  <a:pt x="1952257" y="0"/>
                </a:lnTo>
                <a:lnTo>
                  <a:pt x="1952257" y="1949820"/>
                </a:lnTo>
                <a:lnTo>
                  <a:pt x="0" y="1949820"/>
                </a:lnTo>
                <a:lnTo>
                  <a:pt x="0" y="0"/>
                </a:lnTo>
                <a:close/>
              </a:path>
            </a:pathLst>
          </a:custGeom>
          <a:blipFill>
            <a:blip r:embed="rId8">
              <a:extLst>
                <a:ext uri="{96DAC541-7B7A-43D3-8B79-37D633B846F1}">
                  <asvg:svgBlip xmlns:asvg="http://schemas.microsoft.com/office/drawing/2016/SVG/main" r:embed="rId9"/>
                </a:ext>
              </a:extLst>
            </a:blip>
            <a:stretch>
              <a:fillRect t="-62" b="-62"/>
            </a:stretch>
          </a:blipFill>
        </p:spPr>
      </p:sp>
      <p:sp>
        <p:nvSpPr>
          <p:cNvPr id="14" name="Freeform 14"/>
          <p:cNvSpPr/>
          <p:nvPr/>
        </p:nvSpPr>
        <p:spPr>
          <a:xfrm>
            <a:off x="6765355" y="5440403"/>
            <a:ext cx="561491" cy="560790"/>
          </a:xfrm>
          <a:custGeom>
            <a:avLst/>
            <a:gdLst/>
            <a:ahLst/>
            <a:cxnLst/>
            <a:rect l="l" t="t" r="r" b="b"/>
            <a:pathLst>
              <a:path w="561491" h="560790">
                <a:moveTo>
                  <a:pt x="0" y="0"/>
                </a:moveTo>
                <a:lnTo>
                  <a:pt x="561491" y="0"/>
                </a:lnTo>
                <a:lnTo>
                  <a:pt x="561491" y="560790"/>
                </a:lnTo>
                <a:lnTo>
                  <a:pt x="0" y="560790"/>
                </a:lnTo>
                <a:lnTo>
                  <a:pt x="0" y="0"/>
                </a:lnTo>
                <a:close/>
              </a:path>
            </a:pathLst>
          </a:custGeom>
          <a:blipFill>
            <a:blip r:embed="rId10">
              <a:extLst>
                <a:ext uri="{96DAC541-7B7A-43D3-8B79-37D633B846F1}">
                  <asvg:svgBlip xmlns:asvg="http://schemas.microsoft.com/office/drawing/2016/SVG/main" r:embed="rId11"/>
                </a:ext>
              </a:extLst>
            </a:blip>
            <a:stretch>
              <a:fillRect t="-62" b="-62"/>
            </a:stretch>
          </a:blipFill>
        </p:spPr>
      </p:sp>
      <p:sp>
        <p:nvSpPr>
          <p:cNvPr id="15" name="Freeform 15"/>
          <p:cNvSpPr/>
          <p:nvPr/>
        </p:nvSpPr>
        <p:spPr>
          <a:xfrm>
            <a:off x="9699291" y="3256043"/>
            <a:ext cx="561491" cy="560790"/>
          </a:xfrm>
          <a:custGeom>
            <a:avLst/>
            <a:gdLst/>
            <a:ahLst/>
            <a:cxnLst/>
            <a:rect l="l" t="t" r="r" b="b"/>
            <a:pathLst>
              <a:path w="561491" h="560790">
                <a:moveTo>
                  <a:pt x="0" y="0"/>
                </a:moveTo>
                <a:lnTo>
                  <a:pt x="561491" y="0"/>
                </a:lnTo>
                <a:lnTo>
                  <a:pt x="561491" y="560790"/>
                </a:lnTo>
                <a:lnTo>
                  <a:pt x="0" y="560790"/>
                </a:lnTo>
                <a:lnTo>
                  <a:pt x="0" y="0"/>
                </a:lnTo>
                <a:close/>
              </a:path>
            </a:pathLst>
          </a:custGeom>
          <a:blipFill>
            <a:blip r:embed="rId10">
              <a:extLst>
                <a:ext uri="{96DAC541-7B7A-43D3-8B79-37D633B846F1}">
                  <asvg:svgBlip xmlns:asvg="http://schemas.microsoft.com/office/drawing/2016/SVG/main" r:embed="rId11"/>
                </a:ext>
              </a:extLst>
            </a:blip>
            <a:stretch>
              <a:fillRect t="-62" b="-62"/>
            </a:stretch>
          </a:blipFill>
        </p:spPr>
      </p:sp>
      <p:sp>
        <p:nvSpPr>
          <p:cNvPr id="16" name="Freeform 16"/>
          <p:cNvSpPr/>
          <p:nvPr/>
        </p:nvSpPr>
        <p:spPr>
          <a:xfrm>
            <a:off x="9699291" y="6810053"/>
            <a:ext cx="561491" cy="560790"/>
          </a:xfrm>
          <a:custGeom>
            <a:avLst/>
            <a:gdLst/>
            <a:ahLst/>
            <a:cxnLst/>
            <a:rect l="l" t="t" r="r" b="b"/>
            <a:pathLst>
              <a:path w="561491" h="560790">
                <a:moveTo>
                  <a:pt x="0" y="0"/>
                </a:moveTo>
                <a:lnTo>
                  <a:pt x="561491" y="0"/>
                </a:lnTo>
                <a:lnTo>
                  <a:pt x="561491" y="560790"/>
                </a:lnTo>
                <a:lnTo>
                  <a:pt x="0" y="560790"/>
                </a:lnTo>
                <a:lnTo>
                  <a:pt x="0" y="0"/>
                </a:lnTo>
                <a:close/>
              </a:path>
            </a:pathLst>
          </a:custGeom>
          <a:blipFill>
            <a:blip r:embed="rId10">
              <a:extLst>
                <a:ext uri="{96DAC541-7B7A-43D3-8B79-37D633B846F1}">
                  <asvg:svgBlip xmlns:asvg="http://schemas.microsoft.com/office/drawing/2016/SVG/main" r:embed="rId11"/>
                </a:ext>
              </a:extLst>
            </a:blip>
            <a:stretch>
              <a:fillRect t="-62" b="-62"/>
            </a:stretch>
          </a:blipFill>
        </p:spPr>
      </p:sp>
      <p:sp>
        <p:nvSpPr>
          <p:cNvPr id="17" name="TextBox 17"/>
          <p:cNvSpPr txBox="1"/>
          <p:nvPr/>
        </p:nvSpPr>
        <p:spPr>
          <a:xfrm>
            <a:off x="3274745" y="4154453"/>
            <a:ext cx="2866904" cy="822071"/>
          </a:xfrm>
          <a:prstGeom prst="rect">
            <a:avLst/>
          </a:prstGeom>
        </p:spPr>
        <p:txBody>
          <a:bodyPr lIns="0" tIns="0" rIns="0" bIns="0" rtlCol="0" anchor="t">
            <a:spAutoFit/>
          </a:bodyPr>
          <a:lstStyle/>
          <a:p>
            <a:pPr algn="r">
              <a:lnSpc>
                <a:spcPts val="2131"/>
              </a:lnSpc>
            </a:pPr>
            <a:r>
              <a:rPr lang="en-US" sz="1920" b="1">
                <a:solidFill>
                  <a:srgbClr val="642636"/>
                </a:solidFill>
                <a:latin typeface="Arimo Bold"/>
                <a:ea typeface="Arimo Bold"/>
                <a:cs typeface="Arimo Bold"/>
                <a:sym typeface="Arimo Bold"/>
              </a:rPr>
              <a:t>Zat pewarna: pewarna organik dan pewarna sintentik dan alamiah</a:t>
            </a:r>
          </a:p>
        </p:txBody>
      </p:sp>
      <p:sp>
        <p:nvSpPr>
          <p:cNvPr id="18" name="TextBox 18"/>
          <p:cNvSpPr txBox="1"/>
          <p:nvPr/>
        </p:nvSpPr>
        <p:spPr>
          <a:xfrm>
            <a:off x="4044755" y="7263524"/>
            <a:ext cx="2898016" cy="555371"/>
          </a:xfrm>
          <a:prstGeom prst="rect">
            <a:avLst/>
          </a:prstGeom>
        </p:spPr>
        <p:txBody>
          <a:bodyPr lIns="0" tIns="0" rIns="0" bIns="0" rtlCol="0" anchor="t">
            <a:spAutoFit/>
          </a:bodyPr>
          <a:lstStyle/>
          <a:p>
            <a:pPr algn="r">
              <a:lnSpc>
                <a:spcPts val="2131"/>
              </a:lnSpc>
            </a:pPr>
            <a:r>
              <a:rPr lang="en-US" sz="1920" b="1">
                <a:solidFill>
                  <a:srgbClr val="642636"/>
                </a:solidFill>
                <a:latin typeface="Arimo Bold"/>
                <a:ea typeface="Arimo Bold"/>
                <a:cs typeface="Arimo Bold"/>
                <a:sym typeface="Arimo Bold"/>
              </a:rPr>
              <a:t>Menggunakan bahan tahan panas</a:t>
            </a:r>
          </a:p>
        </p:txBody>
      </p:sp>
      <p:sp>
        <p:nvSpPr>
          <p:cNvPr id="19" name="TextBox 19"/>
          <p:cNvSpPr txBox="1"/>
          <p:nvPr/>
        </p:nvSpPr>
        <p:spPr>
          <a:xfrm>
            <a:off x="12146351" y="4831455"/>
            <a:ext cx="2898016" cy="555371"/>
          </a:xfrm>
          <a:prstGeom prst="rect">
            <a:avLst/>
          </a:prstGeom>
        </p:spPr>
        <p:txBody>
          <a:bodyPr lIns="0" tIns="0" rIns="0" bIns="0" rtlCol="0" anchor="t">
            <a:spAutoFit/>
          </a:bodyPr>
          <a:lstStyle/>
          <a:p>
            <a:pPr algn="l">
              <a:lnSpc>
                <a:spcPts val="2131"/>
              </a:lnSpc>
            </a:pPr>
            <a:r>
              <a:rPr lang="en-US" sz="1920" b="1">
                <a:solidFill>
                  <a:srgbClr val="642636"/>
                </a:solidFill>
                <a:latin typeface="Arimo Bold"/>
                <a:ea typeface="Arimo Bold"/>
                <a:cs typeface="Arimo Bold"/>
                <a:sym typeface="Arimo Bold"/>
              </a:rPr>
              <a:t>Bahan karet atau elastomer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E4D4"/>
        </a:solidFill>
        <a:effectLst/>
      </p:bgPr>
    </p:bg>
    <p:spTree>
      <p:nvGrpSpPr>
        <p:cNvPr id="1" name=""/>
        <p:cNvGrpSpPr/>
        <p:nvPr/>
      </p:nvGrpSpPr>
      <p:grpSpPr>
        <a:xfrm>
          <a:off x="0" y="0"/>
          <a:ext cx="0" cy="0"/>
          <a:chOff x="0" y="0"/>
          <a:chExt cx="0" cy="0"/>
        </a:xfrm>
      </p:grpSpPr>
      <p:sp>
        <p:nvSpPr>
          <p:cNvPr id="2" name="Freeform 2"/>
          <p:cNvSpPr/>
          <p:nvPr/>
        </p:nvSpPr>
        <p:spPr>
          <a:xfrm rot="10046639">
            <a:off x="936363" y="4097331"/>
            <a:ext cx="3698410" cy="2863731"/>
          </a:xfrm>
          <a:custGeom>
            <a:avLst/>
            <a:gdLst/>
            <a:ahLst/>
            <a:cxnLst/>
            <a:rect l="l" t="t" r="r" b="b"/>
            <a:pathLst>
              <a:path w="3698410" h="2863731">
                <a:moveTo>
                  <a:pt x="0" y="0"/>
                </a:moveTo>
                <a:lnTo>
                  <a:pt x="3698410" y="0"/>
                </a:lnTo>
                <a:lnTo>
                  <a:pt x="3698410" y="2863731"/>
                </a:lnTo>
                <a:lnTo>
                  <a:pt x="0" y="2863731"/>
                </a:lnTo>
                <a:lnTo>
                  <a:pt x="0" y="0"/>
                </a:lnTo>
                <a:close/>
              </a:path>
            </a:pathLst>
          </a:custGeom>
          <a:blipFill>
            <a:blip r:embed="rId2">
              <a:extLst>
                <a:ext uri="{96DAC541-7B7A-43D3-8B79-37D633B846F1}">
                  <asvg:svgBlip xmlns:asvg="http://schemas.microsoft.com/office/drawing/2016/SVG/main" r:embed="rId3"/>
                </a:ext>
              </a:extLst>
            </a:blip>
            <a:stretch>
              <a:fillRect l="-34" r="-34"/>
            </a:stretch>
          </a:blipFill>
        </p:spPr>
      </p:sp>
      <p:sp>
        <p:nvSpPr>
          <p:cNvPr id="3" name="Freeform 3"/>
          <p:cNvSpPr/>
          <p:nvPr/>
        </p:nvSpPr>
        <p:spPr>
          <a:xfrm rot="-10353139" flipH="1">
            <a:off x="13503936" y="3838324"/>
            <a:ext cx="3933930" cy="3046098"/>
          </a:xfrm>
          <a:custGeom>
            <a:avLst/>
            <a:gdLst/>
            <a:ahLst/>
            <a:cxnLst/>
            <a:rect l="l" t="t" r="r" b="b"/>
            <a:pathLst>
              <a:path w="3933930" h="3046098">
                <a:moveTo>
                  <a:pt x="3933930" y="0"/>
                </a:moveTo>
                <a:lnTo>
                  <a:pt x="0" y="0"/>
                </a:lnTo>
                <a:lnTo>
                  <a:pt x="0" y="3046098"/>
                </a:lnTo>
                <a:lnTo>
                  <a:pt x="3933930" y="3046098"/>
                </a:lnTo>
                <a:lnTo>
                  <a:pt x="3933930" y="0"/>
                </a:lnTo>
                <a:close/>
              </a:path>
            </a:pathLst>
          </a:custGeom>
          <a:blipFill>
            <a:blip r:embed="rId2">
              <a:extLst>
                <a:ext uri="{96DAC541-7B7A-43D3-8B79-37D633B846F1}">
                  <asvg:svgBlip xmlns:asvg="http://schemas.microsoft.com/office/drawing/2016/SVG/main" r:embed="rId3"/>
                </a:ext>
              </a:extLst>
            </a:blip>
            <a:stretch>
              <a:fillRect l="-88" r="-88"/>
            </a:stretch>
          </a:blipFill>
        </p:spPr>
      </p:sp>
      <p:sp>
        <p:nvSpPr>
          <p:cNvPr id="4" name="Freeform 4"/>
          <p:cNvSpPr/>
          <p:nvPr/>
        </p:nvSpPr>
        <p:spPr>
          <a:xfrm rot="10046639">
            <a:off x="1807436" y="3716677"/>
            <a:ext cx="2636235" cy="2041274"/>
          </a:xfrm>
          <a:custGeom>
            <a:avLst/>
            <a:gdLst/>
            <a:ahLst/>
            <a:cxnLst/>
            <a:rect l="l" t="t" r="r" b="b"/>
            <a:pathLst>
              <a:path w="2636235" h="2041274">
                <a:moveTo>
                  <a:pt x="0" y="0"/>
                </a:moveTo>
                <a:lnTo>
                  <a:pt x="2636235" y="0"/>
                </a:lnTo>
                <a:lnTo>
                  <a:pt x="2636235" y="2041274"/>
                </a:lnTo>
                <a:lnTo>
                  <a:pt x="0" y="2041274"/>
                </a:lnTo>
                <a:lnTo>
                  <a:pt x="0" y="0"/>
                </a:lnTo>
                <a:close/>
              </a:path>
            </a:pathLst>
          </a:custGeom>
          <a:blipFill>
            <a:blip r:embed="rId4">
              <a:extLst>
                <a:ext uri="{96DAC541-7B7A-43D3-8B79-37D633B846F1}">
                  <asvg:svgBlip xmlns:asvg="http://schemas.microsoft.com/office/drawing/2016/SVG/main" r:embed="rId5"/>
                </a:ext>
              </a:extLst>
            </a:blip>
            <a:stretch>
              <a:fillRect t="-120" b="-120"/>
            </a:stretch>
          </a:blipFill>
        </p:spPr>
      </p:sp>
      <p:sp>
        <p:nvSpPr>
          <p:cNvPr id="5" name="Freeform 5"/>
          <p:cNvSpPr/>
          <p:nvPr/>
        </p:nvSpPr>
        <p:spPr>
          <a:xfrm rot="-10353139" flipH="1">
            <a:off x="13605081" y="3465241"/>
            <a:ext cx="2804114" cy="2171265"/>
          </a:xfrm>
          <a:custGeom>
            <a:avLst/>
            <a:gdLst/>
            <a:ahLst/>
            <a:cxnLst/>
            <a:rect l="l" t="t" r="r" b="b"/>
            <a:pathLst>
              <a:path w="2804114" h="2171265">
                <a:moveTo>
                  <a:pt x="2804114" y="0"/>
                </a:moveTo>
                <a:lnTo>
                  <a:pt x="0" y="0"/>
                </a:lnTo>
                <a:lnTo>
                  <a:pt x="0" y="2171265"/>
                </a:lnTo>
                <a:lnTo>
                  <a:pt x="2804114" y="2171265"/>
                </a:lnTo>
                <a:lnTo>
                  <a:pt x="2804114" y="0"/>
                </a:lnTo>
                <a:close/>
              </a:path>
            </a:pathLst>
          </a:custGeom>
          <a:blipFill>
            <a:blip r:embed="rId4">
              <a:extLst>
                <a:ext uri="{96DAC541-7B7A-43D3-8B79-37D633B846F1}">
                  <asvg:svgBlip xmlns:asvg="http://schemas.microsoft.com/office/drawing/2016/SVG/main" r:embed="rId5"/>
                </a:ext>
              </a:extLst>
            </a:blip>
            <a:stretch>
              <a:fillRect l="-92" r="-92"/>
            </a:stretch>
          </a:blipFill>
        </p:spPr>
      </p:sp>
      <p:sp>
        <p:nvSpPr>
          <p:cNvPr id="6" name="Freeform 6"/>
          <p:cNvSpPr/>
          <p:nvPr/>
        </p:nvSpPr>
        <p:spPr>
          <a:xfrm rot="10046639">
            <a:off x="1099535" y="3519986"/>
            <a:ext cx="555014" cy="554321"/>
          </a:xfrm>
          <a:custGeom>
            <a:avLst/>
            <a:gdLst/>
            <a:ahLst/>
            <a:cxnLst/>
            <a:rect l="l" t="t" r="r" b="b"/>
            <a:pathLst>
              <a:path w="555014" h="554321">
                <a:moveTo>
                  <a:pt x="0" y="0"/>
                </a:moveTo>
                <a:lnTo>
                  <a:pt x="555014" y="0"/>
                </a:lnTo>
                <a:lnTo>
                  <a:pt x="555014" y="554321"/>
                </a:lnTo>
                <a:lnTo>
                  <a:pt x="0" y="554321"/>
                </a:lnTo>
                <a:lnTo>
                  <a:pt x="0" y="0"/>
                </a:lnTo>
                <a:close/>
              </a:path>
            </a:pathLst>
          </a:custGeom>
          <a:blipFill>
            <a:blip r:embed="rId6">
              <a:extLst>
                <a:ext uri="{96DAC541-7B7A-43D3-8B79-37D633B846F1}">
                  <asvg:svgBlip xmlns:asvg="http://schemas.microsoft.com/office/drawing/2016/SVG/main" r:embed="rId7"/>
                </a:ext>
              </a:extLst>
            </a:blip>
            <a:stretch>
              <a:fillRect t="-62" b="-62"/>
            </a:stretch>
          </a:blipFill>
        </p:spPr>
      </p:sp>
      <p:sp>
        <p:nvSpPr>
          <p:cNvPr id="7" name="Freeform 7"/>
          <p:cNvSpPr/>
          <p:nvPr/>
        </p:nvSpPr>
        <p:spPr>
          <a:xfrm rot="-10353139">
            <a:off x="16503952" y="3098131"/>
            <a:ext cx="590358" cy="589621"/>
          </a:xfrm>
          <a:custGeom>
            <a:avLst/>
            <a:gdLst/>
            <a:ahLst/>
            <a:cxnLst/>
            <a:rect l="l" t="t" r="r" b="b"/>
            <a:pathLst>
              <a:path w="590358" h="589621">
                <a:moveTo>
                  <a:pt x="0" y="0"/>
                </a:moveTo>
                <a:lnTo>
                  <a:pt x="590358" y="0"/>
                </a:lnTo>
                <a:lnTo>
                  <a:pt x="590358" y="589621"/>
                </a:lnTo>
                <a:lnTo>
                  <a:pt x="0" y="589621"/>
                </a:lnTo>
                <a:lnTo>
                  <a:pt x="0" y="0"/>
                </a:lnTo>
                <a:close/>
              </a:path>
            </a:pathLst>
          </a:custGeom>
          <a:blipFill>
            <a:blip r:embed="rId6">
              <a:extLst>
                <a:ext uri="{96DAC541-7B7A-43D3-8B79-37D633B846F1}">
                  <asvg:svgBlip xmlns:asvg="http://schemas.microsoft.com/office/drawing/2016/SVG/main" r:embed="rId7"/>
                </a:ext>
              </a:extLst>
            </a:blip>
            <a:stretch>
              <a:fillRect t="-62" b="-62"/>
            </a:stretch>
          </a:blipFill>
        </p:spPr>
      </p:sp>
      <p:sp>
        <p:nvSpPr>
          <p:cNvPr id="8" name="Freeform 8"/>
          <p:cNvSpPr/>
          <p:nvPr/>
        </p:nvSpPr>
        <p:spPr>
          <a:xfrm rot="10046639">
            <a:off x="1913073" y="3141303"/>
            <a:ext cx="413448" cy="412932"/>
          </a:xfrm>
          <a:custGeom>
            <a:avLst/>
            <a:gdLst/>
            <a:ahLst/>
            <a:cxnLst/>
            <a:rect l="l" t="t" r="r" b="b"/>
            <a:pathLst>
              <a:path w="413448" h="412932">
                <a:moveTo>
                  <a:pt x="0" y="0"/>
                </a:moveTo>
                <a:lnTo>
                  <a:pt x="413448" y="0"/>
                </a:lnTo>
                <a:lnTo>
                  <a:pt x="413448" y="412932"/>
                </a:lnTo>
                <a:lnTo>
                  <a:pt x="0" y="412932"/>
                </a:lnTo>
                <a:lnTo>
                  <a:pt x="0" y="0"/>
                </a:lnTo>
                <a:close/>
              </a:path>
            </a:pathLst>
          </a:custGeom>
          <a:blipFill>
            <a:blip r:embed="rId8">
              <a:extLst>
                <a:ext uri="{96DAC541-7B7A-43D3-8B79-37D633B846F1}">
                  <asvg:svgBlip xmlns:asvg="http://schemas.microsoft.com/office/drawing/2016/SVG/main" r:embed="rId9"/>
                </a:ext>
              </a:extLst>
            </a:blip>
            <a:stretch>
              <a:fillRect t="-62" b="-62"/>
            </a:stretch>
          </a:blipFill>
        </p:spPr>
      </p:sp>
      <p:sp>
        <p:nvSpPr>
          <p:cNvPr id="9" name="Freeform 9"/>
          <p:cNvSpPr/>
          <p:nvPr/>
        </p:nvSpPr>
        <p:spPr>
          <a:xfrm rot="-10353139">
            <a:off x="15717387" y="2984826"/>
            <a:ext cx="439777" cy="439228"/>
          </a:xfrm>
          <a:custGeom>
            <a:avLst/>
            <a:gdLst/>
            <a:ahLst/>
            <a:cxnLst/>
            <a:rect l="l" t="t" r="r" b="b"/>
            <a:pathLst>
              <a:path w="439777" h="439228">
                <a:moveTo>
                  <a:pt x="0" y="0"/>
                </a:moveTo>
                <a:lnTo>
                  <a:pt x="439777" y="0"/>
                </a:lnTo>
                <a:lnTo>
                  <a:pt x="439777" y="439228"/>
                </a:lnTo>
                <a:lnTo>
                  <a:pt x="0" y="439228"/>
                </a:lnTo>
                <a:lnTo>
                  <a:pt x="0" y="0"/>
                </a:lnTo>
                <a:close/>
              </a:path>
            </a:pathLst>
          </a:custGeom>
          <a:blipFill>
            <a:blip r:embed="rId8">
              <a:extLst>
                <a:ext uri="{96DAC541-7B7A-43D3-8B79-37D633B846F1}">
                  <asvg:svgBlip xmlns:asvg="http://schemas.microsoft.com/office/drawing/2016/SVG/main" r:embed="rId9"/>
                </a:ext>
              </a:extLst>
            </a:blip>
            <a:stretch>
              <a:fillRect t="-62" b="-62"/>
            </a:stretch>
          </a:blipFill>
        </p:spPr>
      </p:sp>
      <p:sp>
        <p:nvSpPr>
          <p:cNvPr id="10" name="TextBox 10"/>
          <p:cNvSpPr txBox="1"/>
          <p:nvPr/>
        </p:nvSpPr>
        <p:spPr>
          <a:xfrm>
            <a:off x="5397045" y="2247900"/>
            <a:ext cx="7493910" cy="547160"/>
          </a:xfrm>
          <a:prstGeom prst="rect">
            <a:avLst/>
          </a:prstGeom>
        </p:spPr>
        <p:txBody>
          <a:bodyPr lIns="0" tIns="0" rIns="0" bIns="0" rtlCol="0" anchor="t">
            <a:spAutoFit/>
          </a:bodyPr>
          <a:lstStyle/>
          <a:p>
            <a:pPr algn="ctr">
              <a:lnSpc>
                <a:spcPts val="5110"/>
              </a:lnSpc>
            </a:pPr>
            <a:r>
              <a:rPr lang="en-US" sz="6157" b="1">
                <a:solidFill>
                  <a:srgbClr val="642636"/>
                </a:solidFill>
                <a:latin typeface="Arimo Bold"/>
                <a:ea typeface="Arimo Bold"/>
                <a:cs typeface="Arimo Bold"/>
                <a:sym typeface="Arimo Bold"/>
              </a:rPr>
              <a:t>KESIMPULAN</a:t>
            </a:r>
          </a:p>
        </p:txBody>
      </p:sp>
      <p:sp>
        <p:nvSpPr>
          <p:cNvPr id="11" name="TextBox 11"/>
          <p:cNvSpPr txBox="1"/>
          <p:nvPr/>
        </p:nvSpPr>
        <p:spPr>
          <a:xfrm>
            <a:off x="4901826" y="4166107"/>
            <a:ext cx="8226679" cy="5744795"/>
          </a:xfrm>
          <a:prstGeom prst="rect">
            <a:avLst/>
          </a:prstGeom>
        </p:spPr>
        <p:txBody>
          <a:bodyPr lIns="0" tIns="0" rIns="0" bIns="0" rtlCol="0" anchor="t">
            <a:spAutoFit/>
          </a:bodyPr>
          <a:lstStyle/>
          <a:p>
            <a:pPr algn="ctr">
              <a:lnSpc>
                <a:spcPts val="3792"/>
              </a:lnSpc>
            </a:pPr>
            <a:r>
              <a:rPr lang="en-US" sz="3420" b="1">
                <a:solidFill>
                  <a:srgbClr val="642636"/>
                </a:solidFill>
                <a:latin typeface="Arimo Bold"/>
                <a:ea typeface="Arimo Bold"/>
                <a:cs typeface="Arimo Bold"/>
                <a:sym typeface="Arimo Bold"/>
              </a:rPr>
              <a:t>Pada proses penelitian joylible, perusahaan Luxora berhasil mengidentifikasi bahan zat pewarna, melakukan proses dengan alat uji laboratorium, viskometer. Melalui pengujian dan penyesuaian viskositas serta kelarutan tinta agar aliran tinta dalam pulpen optimal, sekaligus memastikan tinta dapat dihapus sepenuhnya tanpa meninggalkan bekas.</a:t>
            </a:r>
          </a:p>
          <a:p>
            <a:pPr algn="ctr">
              <a:lnSpc>
                <a:spcPts val="3796"/>
              </a:lnSpc>
            </a:pPr>
            <a:endParaRPr lang="en-US" sz="3420" b="1">
              <a:solidFill>
                <a:srgbClr val="642636"/>
              </a:solidFill>
              <a:latin typeface="Arimo Bold"/>
              <a:ea typeface="Arimo Bold"/>
              <a:cs typeface="Arimo Bold"/>
              <a:sym typeface="Arimo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E4D4"/>
        </a:solidFill>
        <a:effectLst/>
      </p:bgPr>
    </p:bg>
    <p:spTree>
      <p:nvGrpSpPr>
        <p:cNvPr id="1" name=""/>
        <p:cNvGrpSpPr/>
        <p:nvPr/>
      </p:nvGrpSpPr>
      <p:grpSpPr>
        <a:xfrm>
          <a:off x="0" y="0"/>
          <a:ext cx="0" cy="0"/>
          <a:chOff x="0" y="0"/>
          <a:chExt cx="0" cy="0"/>
        </a:xfrm>
      </p:grpSpPr>
      <p:sp>
        <p:nvSpPr>
          <p:cNvPr id="2" name="Freeform 2"/>
          <p:cNvSpPr/>
          <p:nvPr/>
        </p:nvSpPr>
        <p:spPr>
          <a:xfrm>
            <a:off x="8399333" y="-1038705"/>
            <a:ext cx="5314122" cy="4114800"/>
          </a:xfrm>
          <a:custGeom>
            <a:avLst/>
            <a:gdLst/>
            <a:ahLst/>
            <a:cxnLst/>
            <a:rect l="l" t="t" r="r" b="b"/>
            <a:pathLst>
              <a:path w="5314122" h="4114800">
                <a:moveTo>
                  <a:pt x="0" y="0"/>
                </a:moveTo>
                <a:lnTo>
                  <a:pt x="5314122" y="0"/>
                </a:lnTo>
                <a:lnTo>
                  <a:pt x="531412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t="-107" b="-107"/>
            </a:stretch>
          </a:blipFill>
        </p:spPr>
      </p:sp>
      <p:sp>
        <p:nvSpPr>
          <p:cNvPr id="3" name="Freeform 3"/>
          <p:cNvSpPr/>
          <p:nvPr/>
        </p:nvSpPr>
        <p:spPr>
          <a:xfrm>
            <a:off x="3397922" y="5532563"/>
            <a:ext cx="2688818" cy="2081990"/>
          </a:xfrm>
          <a:custGeom>
            <a:avLst/>
            <a:gdLst/>
            <a:ahLst/>
            <a:cxnLst/>
            <a:rect l="l" t="t" r="r" b="b"/>
            <a:pathLst>
              <a:path w="2688818" h="2081990">
                <a:moveTo>
                  <a:pt x="0" y="0"/>
                </a:moveTo>
                <a:lnTo>
                  <a:pt x="2688818" y="0"/>
                </a:lnTo>
                <a:lnTo>
                  <a:pt x="2688818" y="2081990"/>
                </a:lnTo>
                <a:lnTo>
                  <a:pt x="0" y="2081990"/>
                </a:lnTo>
                <a:lnTo>
                  <a:pt x="0" y="0"/>
                </a:lnTo>
                <a:close/>
              </a:path>
            </a:pathLst>
          </a:custGeom>
          <a:blipFill>
            <a:blip r:embed="rId2">
              <a:extLst>
                <a:ext uri="{96DAC541-7B7A-43D3-8B79-37D633B846F1}">
                  <asvg:svgBlip xmlns:asvg="http://schemas.microsoft.com/office/drawing/2016/SVG/main" r:embed="rId3"/>
                </a:ext>
              </a:extLst>
            </a:blip>
            <a:stretch>
              <a:fillRect l="-29" r="-29"/>
            </a:stretch>
          </a:blipFill>
        </p:spPr>
      </p:sp>
      <p:sp>
        <p:nvSpPr>
          <p:cNvPr id="4" name="Freeform 4"/>
          <p:cNvSpPr/>
          <p:nvPr/>
        </p:nvSpPr>
        <p:spPr>
          <a:xfrm>
            <a:off x="12239420" y="2544806"/>
            <a:ext cx="2906400" cy="2250467"/>
          </a:xfrm>
          <a:custGeom>
            <a:avLst/>
            <a:gdLst/>
            <a:ahLst/>
            <a:cxnLst/>
            <a:rect l="l" t="t" r="r" b="b"/>
            <a:pathLst>
              <a:path w="2906400" h="2250467">
                <a:moveTo>
                  <a:pt x="0" y="0"/>
                </a:moveTo>
                <a:lnTo>
                  <a:pt x="2906400" y="0"/>
                </a:lnTo>
                <a:lnTo>
                  <a:pt x="2906400" y="2250467"/>
                </a:lnTo>
                <a:lnTo>
                  <a:pt x="0" y="2250467"/>
                </a:lnTo>
                <a:lnTo>
                  <a:pt x="0" y="0"/>
                </a:lnTo>
                <a:close/>
              </a:path>
            </a:pathLst>
          </a:custGeom>
          <a:blipFill>
            <a:blip r:embed="rId4">
              <a:extLst>
                <a:ext uri="{96DAC541-7B7A-43D3-8B79-37D633B846F1}">
                  <asvg:svgBlip xmlns:asvg="http://schemas.microsoft.com/office/drawing/2016/SVG/main" r:embed="rId5"/>
                </a:ext>
              </a:extLst>
            </a:blip>
            <a:stretch>
              <a:fillRect t="-12" b="-12"/>
            </a:stretch>
          </a:blipFill>
        </p:spPr>
      </p:sp>
      <p:sp>
        <p:nvSpPr>
          <p:cNvPr id="5" name="Freeform 5"/>
          <p:cNvSpPr/>
          <p:nvPr/>
        </p:nvSpPr>
        <p:spPr>
          <a:xfrm>
            <a:off x="4745329" y="7075523"/>
            <a:ext cx="5250608" cy="4065621"/>
          </a:xfrm>
          <a:custGeom>
            <a:avLst/>
            <a:gdLst/>
            <a:ahLst/>
            <a:cxnLst/>
            <a:rect l="l" t="t" r="r" b="b"/>
            <a:pathLst>
              <a:path w="5250608" h="4065621">
                <a:moveTo>
                  <a:pt x="0" y="0"/>
                </a:moveTo>
                <a:lnTo>
                  <a:pt x="5250608" y="0"/>
                </a:lnTo>
                <a:lnTo>
                  <a:pt x="5250608" y="4065621"/>
                </a:lnTo>
                <a:lnTo>
                  <a:pt x="0" y="4065621"/>
                </a:lnTo>
                <a:lnTo>
                  <a:pt x="0" y="0"/>
                </a:lnTo>
                <a:close/>
              </a:path>
            </a:pathLst>
          </a:custGeom>
          <a:blipFill>
            <a:blip r:embed="rId4">
              <a:extLst>
                <a:ext uri="{96DAC541-7B7A-43D3-8B79-37D633B846F1}">
                  <asvg:svgBlip xmlns:asvg="http://schemas.microsoft.com/office/drawing/2016/SVG/main" r:embed="rId5"/>
                </a:ext>
              </a:extLst>
            </a:blip>
            <a:stretch>
              <a:fillRect l="-49" r="-49"/>
            </a:stretch>
          </a:blipFill>
        </p:spPr>
      </p:sp>
      <p:sp>
        <p:nvSpPr>
          <p:cNvPr id="6" name="Freeform 6"/>
          <p:cNvSpPr/>
          <p:nvPr/>
        </p:nvSpPr>
        <p:spPr>
          <a:xfrm>
            <a:off x="1888269" y="2410830"/>
            <a:ext cx="801238" cy="800238"/>
          </a:xfrm>
          <a:custGeom>
            <a:avLst/>
            <a:gdLst/>
            <a:ahLst/>
            <a:cxnLst/>
            <a:rect l="l" t="t" r="r" b="b"/>
            <a:pathLst>
              <a:path w="801238" h="800238">
                <a:moveTo>
                  <a:pt x="0" y="0"/>
                </a:moveTo>
                <a:lnTo>
                  <a:pt x="801238" y="0"/>
                </a:lnTo>
                <a:lnTo>
                  <a:pt x="801238" y="800238"/>
                </a:lnTo>
                <a:lnTo>
                  <a:pt x="0" y="800238"/>
                </a:lnTo>
                <a:lnTo>
                  <a:pt x="0" y="0"/>
                </a:lnTo>
                <a:close/>
              </a:path>
            </a:pathLst>
          </a:custGeom>
          <a:blipFill>
            <a:blip r:embed="rId6">
              <a:extLst>
                <a:ext uri="{96DAC541-7B7A-43D3-8B79-37D633B846F1}">
                  <asvg:svgBlip xmlns:asvg="http://schemas.microsoft.com/office/drawing/2016/SVG/main" r:embed="rId7"/>
                </a:ext>
              </a:extLst>
            </a:blip>
            <a:stretch>
              <a:fillRect t="-62" b="-62"/>
            </a:stretch>
          </a:blipFill>
        </p:spPr>
      </p:sp>
      <p:sp>
        <p:nvSpPr>
          <p:cNvPr id="7" name="Freeform 7"/>
          <p:cNvSpPr/>
          <p:nvPr/>
        </p:nvSpPr>
        <p:spPr>
          <a:xfrm>
            <a:off x="3504846" y="3795746"/>
            <a:ext cx="1240482" cy="1238934"/>
          </a:xfrm>
          <a:custGeom>
            <a:avLst/>
            <a:gdLst/>
            <a:ahLst/>
            <a:cxnLst/>
            <a:rect l="l" t="t" r="r" b="b"/>
            <a:pathLst>
              <a:path w="1240482" h="1238934">
                <a:moveTo>
                  <a:pt x="0" y="0"/>
                </a:moveTo>
                <a:lnTo>
                  <a:pt x="1240482" y="0"/>
                </a:lnTo>
                <a:lnTo>
                  <a:pt x="1240482" y="1238934"/>
                </a:lnTo>
                <a:lnTo>
                  <a:pt x="0" y="1238934"/>
                </a:lnTo>
                <a:lnTo>
                  <a:pt x="0" y="0"/>
                </a:lnTo>
                <a:close/>
              </a:path>
            </a:pathLst>
          </a:custGeom>
          <a:blipFill>
            <a:blip r:embed="rId6">
              <a:extLst>
                <a:ext uri="{96DAC541-7B7A-43D3-8B79-37D633B846F1}">
                  <asvg:svgBlip xmlns:asvg="http://schemas.microsoft.com/office/drawing/2016/SVG/main" r:embed="rId7"/>
                </a:ext>
              </a:extLst>
            </a:blip>
            <a:stretch>
              <a:fillRect t="-62" b="-62"/>
            </a:stretch>
          </a:blipFill>
        </p:spPr>
      </p:sp>
      <p:sp>
        <p:nvSpPr>
          <p:cNvPr id="8" name="Freeform 8"/>
          <p:cNvSpPr/>
          <p:nvPr/>
        </p:nvSpPr>
        <p:spPr>
          <a:xfrm>
            <a:off x="1179854" y="7499084"/>
            <a:ext cx="2218068" cy="2215299"/>
          </a:xfrm>
          <a:custGeom>
            <a:avLst/>
            <a:gdLst/>
            <a:ahLst/>
            <a:cxnLst/>
            <a:rect l="l" t="t" r="r" b="b"/>
            <a:pathLst>
              <a:path w="2218068" h="2215299">
                <a:moveTo>
                  <a:pt x="0" y="0"/>
                </a:moveTo>
                <a:lnTo>
                  <a:pt x="2218068" y="0"/>
                </a:lnTo>
                <a:lnTo>
                  <a:pt x="2218068" y="2215299"/>
                </a:lnTo>
                <a:lnTo>
                  <a:pt x="0" y="2215299"/>
                </a:lnTo>
                <a:lnTo>
                  <a:pt x="0" y="0"/>
                </a:lnTo>
                <a:close/>
              </a:path>
            </a:pathLst>
          </a:custGeom>
          <a:blipFill>
            <a:blip r:embed="rId6">
              <a:extLst>
                <a:ext uri="{96DAC541-7B7A-43D3-8B79-37D633B846F1}">
                  <asvg:svgBlip xmlns:asvg="http://schemas.microsoft.com/office/drawing/2016/SVG/main" r:embed="rId7"/>
                </a:ext>
              </a:extLst>
            </a:blip>
            <a:stretch>
              <a:fillRect t="-62" b="-62"/>
            </a:stretch>
          </a:blipFill>
        </p:spPr>
      </p:sp>
      <p:sp>
        <p:nvSpPr>
          <p:cNvPr id="9" name="Freeform 9"/>
          <p:cNvSpPr/>
          <p:nvPr/>
        </p:nvSpPr>
        <p:spPr>
          <a:xfrm>
            <a:off x="13818227" y="5482776"/>
            <a:ext cx="1327594" cy="1325936"/>
          </a:xfrm>
          <a:custGeom>
            <a:avLst/>
            <a:gdLst/>
            <a:ahLst/>
            <a:cxnLst/>
            <a:rect l="l" t="t" r="r" b="b"/>
            <a:pathLst>
              <a:path w="1327594" h="1325936">
                <a:moveTo>
                  <a:pt x="0" y="0"/>
                </a:moveTo>
                <a:lnTo>
                  <a:pt x="1327594" y="0"/>
                </a:lnTo>
                <a:lnTo>
                  <a:pt x="1327594" y="1325936"/>
                </a:lnTo>
                <a:lnTo>
                  <a:pt x="0" y="1325936"/>
                </a:lnTo>
                <a:lnTo>
                  <a:pt x="0" y="0"/>
                </a:lnTo>
                <a:close/>
              </a:path>
            </a:pathLst>
          </a:custGeom>
          <a:blipFill>
            <a:blip r:embed="rId8">
              <a:extLst>
                <a:ext uri="{96DAC541-7B7A-43D3-8B79-37D633B846F1}">
                  <asvg:svgBlip xmlns:asvg="http://schemas.microsoft.com/office/drawing/2016/SVG/main" r:embed="rId9"/>
                </a:ext>
              </a:extLst>
            </a:blip>
            <a:stretch>
              <a:fillRect t="-62" b="-62"/>
            </a:stretch>
          </a:blipFill>
        </p:spPr>
      </p:sp>
      <p:sp>
        <p:nvSpPr>
          <p:cNvPr id="10" name="Freeform 10"/>
          <p:cNvSpPr/>
          <p:nvPr/>
        </p:nvSpPr>
        <p:spPr>
          <a:xfrm>
            <a:off x="16490787" y="7075523"/>
            <a:ext cx="768513" cy="767554"/>
          </a:xfrm>
          <a:custGeom>
            <a:avLst/>
            <a:gdLst/>
            <a:ahLst/>
            <a:cxnLst/>
            <a:rect l="l" t="t" r="r" b="b"/>
            <a:pathLst>
              <a:path w="768513" h="767554">
                <a:moveTo>
                  <a:pt x="0" y="0"/>
                </a:moveTo>
                <a:lnTo>
                  <a:pt x="768513" y="0"/>
                </a:lnTo>
                <a:lnTo>
                  <a:pt x="768513" y="767554"/>
                </a:lnTo>
                <a:lnTo>
                  <a:pt x="0" y="767554"/>
                </a:lnTo>
                <a:lnTo>
                  <a:pt x="0" y="0"/>
                </a:lnTo>
                <a:close/>
              </a:path>
            </a:pathLst>
          </a:custGeom>
          <a:blipFill>
            <a:blip r:embed="rId8">
              <a:extLst>
                <a:ext uri="{96DAC541-7B7A-43D3-8B79-37D633B846F1}">
                  <asvg:svgBlip xmlns:asvg="http://schemas.microsoft.com/office/drawing/2016/SVG/main" r:embed="rId9"/>
                </a:ext>
              </a:extLst>
            </a:blip>
            <a:stretch>
              <a:fillRect t="-62" b="-62"/>
            </a:stretch>
          </a:blipFill>
        </p:spPr>
      </p:sp>
      <p:sp>
        <p:nvSpPr>
          <p:cNvPr id="11" name="Freeform 11"/>
          <p:cNvSpPr/>
          <p:nvPr/>
        </p:nvSpPr>
        <p:spPr>
          <a:xfrm>
            <a:off x="15589526" y="493340"/>
            <a:ext cx="2054031" cy="2051467"/>
          </a:xfrm>
          <a:custGeom>
            <a:avLst/>
            <a:gdLst/>
            <a:ahLst/>
            <a:cxnLst/>
            <a:rect l="l" t="t" r="r" b="b"/>
            <a:pathLst>
              <a:path w="2054031" h="2051467">
                <a:moveTo>
                  <a:pt x="0" y="0"/>
                </a:moveTo>
                <a:lnTo>
                  <a:pt x="2054031" y="0"/>
                </a:lnTo>
                <a:lnTo>
                  <a:pt x="2054031" y="2051467"/>
                </a:lnTo>
                <a:lnTo>
                  <a:pt x="0" y="2051467"/>
                </a:lnTo>
                <a:lnTo>
                  <a:pt x="0" y="0"/>
                </a:lnTo>
                <a:close/>
              </a:path>
            </a:pathLst>
          </a:custGeom>
          <a:blipFill>
            <a:blip r:embed="rId8">
              <a:extLst>
                <a:ext uri="{96DAC541-7B7A-43D3-8B79-37D633B846F1}">
                  <asvg:svgBlip xmlns:asvg="http://schemas.microsoft.com/office/drawing/2016/SVG/main" r:embed="rId9"/>
                </a:ext>
              </a:extLst>
            </a:blip>
            <a:stretch>
              <a:fillRect t="-62" b="-62"/>
            </a:stretch>
          </a:blipFill>
        </p:spPr>
      </p:sp>
      <p:sp>
        <p:nvSpPr>
          <p:cNvPr id="12" name="TextBox 12"/>
          <p:cNvSpPr txBox="1"/>
          <p:nvPr/>
        </p:nvSpPr>
        <p:spPr>
          <a:xfrm>
            <a:off x="5364820" y="4392782"/>
            <a:ext cx="7558361" cy="1960071"/>
          </a:xfrm>
          <a:prstGeom prst="rect">
            <a:avLst/>
          </a:prstGeom>
        </p:spPr>
        <p:txBody>
          <a:bodyPr lIns="0" tIns="0" rIns="0" bIns="0" rtlCol="0" anchor="t">
            <a:spAutoFit/>
          </a:bodyPr>
          <a:lstStyle/>
          <a:p>
            <a:pPr algn="ctr">
              <a:lnSpc>
                <a:spcPts val="8543"/>
              </a:lnSpc>
            </a:pPr>
            <a:r>
              <a:rPr lang="en-US" sz="10293" b="1">
                <a:solidFill>
                  <a:srgbClr val="642636"/>
                </a:solidFill>
                <a:latin typeface="Arimo Bold"/>
                <a:ea typeface="Arimo Bold"/>
                <a:cs typeface="Arimo Bold"/>
                <a:sym typeface="Arimo Bold"/>
              </a:rPr>
              <a:t>THANK</a:t>
            </a:r>
          </a:p>
          <a:p>
            <a:pPr algn="ctr">
              <a:lnSpc>
                <a:spcPts val="8543"/>
              </a:lnSpc>
            </a:pPr>
            <a:r>
              <a:rPr lang="en-US" sz="10293" b="1">
                <a:solidFill>
                  <a:srgbClr val="642636"/>
                </a:solidFill>
                <a:latin typeface="Arimo Bold"/>
                <a:ea typeface="Arimo Bold"/>
                <a:cs typeface="Arimo Bold"/>
                <a:sym typeface="Arimo Bold"/>
              </a:rPr>
              <a:t>YOU</a:t>
            </a:r>
          </a:p>
        </p:txBody>
      </p:sp>
      <p:sp>
        <p:nvSpPr>
          <p:cNvPr id="13" name="TextBox 13"/>
          <p:cNvSpPr txBox="1"/>
          <p:nvPr/>
        </p:nvSpPr>
        <p:spPr>
          <a:xfrm>
            <a:off x="6808661" y="6828684"/>
            <a:ext cx="6114520" cy="351536"/>
          </a:xfrm>
          <a:prstGeom prst="rect">
            <a:avLst/>
          </a:prstGeom>
        </p:spPr>
        <p:txBody>
          <a:bodyPr lIns="0" tIns="0" rIns="0" bIns="0" rtlCol="0" anchor="t">
            <a:spAutoFit/>
          </a:bodyPr>
          <a:lstStyle/>
          <a:p>
            <a:pPr algn="ctr">
              <a:lnSpc>
                <a:spcPts val="2340"/>
              </a:lnSpc>
            </a:pPr>
            <a:r>
              <a:rPr lang="en-US" sz="2819" b="1">
                <a:solidFill>
                  <a:srgbClr val="584B41"/>
                </a:solidFill>
                <a:latin typeface="Arimo Bold"/>
                <a:ea typeface="Arimo Bold"/>
                <a:cs typeface="Arimo Bold"/>
                <a:sym typeface="Arimo Bold"/>
              </a:rPr>
              <a:t>contact@Luxoracompany.com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200</Words>
  <Application>Microsoft Office PowerPoint</Application>
  <PresentationFormat>Custom</PresentationFormat>
  <Paragraphs>43</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Penjoylible v.1.03.pptx</dc:title>
  <cp:lastModifiedBy>magang dpjj10</cp:lastModifiedBy>
  <cp:revision>3</cp:revision>
  <dcterms:created xsi:type="dcterms:W3CDTF">2006-08-16T00:00:00Z</dcterms:created>
  <dcterms:modified xsi:type="dcterms:W3CDTF">2024-12-06T04:25:43Z</dcterms:modified>
  <dc:identifier>DAGYVMel0vk</dc:identifier>
</cp:coreProperties>
</file>